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 id="2147483758" r:id="rId2"/>
  </p:sldMasterIdLst>
  <p:notesMasterIdLst>
    <p:notesMasterId r:id="rId34"/>
  </p:notesMasterIdLst>
  <p:sldIdLst>
    <p:sldId id="306" r:id="rId3"/>
    <p:sldId id="258" r:id="rId4"/>
    <p:sldId id="284" r:id="rId5"/>
    <p:sldId id="285" r:id="rId6"/>
    <p:sldId id="259" r:id="rId7"/>
    <p:sldId id="260" r:id="rId8"/>
    <p:sldId id="283" r:id="rId9"/>
    <p:sldId id="261" r:id="rId10"/>
    <p:sldId id="286" r:id="rId11"/>
    <p:sldId id="262" r:id="rId12"/>
    <p:sldId id="287" r:id="rId13"/>
    <p:sldId id="288" r:id="rId14"/>
    <p:sldId id="289" r:id="rId15"/>
    <p:sldId id="313" r:id="rId16"/>
    <p:sldId id="291" r:id="rId17"/>
    <p:sldId id="292" r:id="rId18"/>
    <p:sldId id="311" r:id="rId19"/>
    <p:sldId id="312" r:id="rId20"/>
    <p:sldId id="295" r:id="rId21"/>
    <p:sldId id="296" r:id="rId22"/>
    <p:sldId id="297" r:id="rId23"/>
    <p:sldId id="309" r:id="rId24"/>
    <p:sldId id="310" r:id="rId25"/>
    <p:sldId id="298" r:id="rId26"/>
    <p:sldId id="299" r:id="rId27"/>
    <p:sldId id="300" r:id="rId28"/>
    <p:sldId id="307" r:id="rId29"/>
    <p:sldId id="308" r:id="rId30"/>
    <p:sldId id="304" r:id="rId31"/>
    <p:sldId id="277"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4660"/>
  </p:normalViewPr>
  <p:slideViewPr>
    <p:cSldViewPr snapToGrid="0">
      <p:cViewPr>
        <p:scale>
          <a:sx n="67" d="100"/>
          <a:sy n="67"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6F7D55-EB05-48E7-8E17-41D7833C9FED}" type="doc">
      <dgm:prSet loTypeId="urn:microsoft.com/office/officeart/2008/layout/VerticalCircleList" loCatId="list" qsTypeId="urn:microsoft.com/office/officeart/2005/8/quickstyle/3d4" qsCatId="3D" csTypeId="urn:microsoft.com/office/officeart/2005/8/colors/accent1_2" csCatId="accent1" phldr="1"/>
      <dgm:spPr/>
      <dgm:t>
        <a:bodyPr/>
        <a:lstStyle/>
        <a:p>
          <a:endParaRPr lang="en-US"/>
        </a:p>
      </dgm:t>
    </dgm:pt>
    <dgm:pt modelId="{84A6D756-AD96-419E-A172-3FB2FBA39B0C}">
      <dgm:prSet phldrT="[Text]" custT="1"/>
      <dgm:spPr/>
      <dgm:t>
        <a:bodyPr/>
        <a:lstStyle/>
        <a:p>
          <a:r>
            <a:rPr lang="en-US" sz="3600" b="1" dirty="0">
              <a:latin typeface="Agency FB" panose="020B0503020202020204" pitchFamily="34" charset="0"/>
            </a:rPr>
            <a:t>Introduction to the Question</a:t>
          </a:r>
        </a:p>
      </dgm:t>
    </dgm:pt>
    <dgm:pt modelId="{2EC06228-9451-4D07-BEC4-17E1961437DC}" type="parTrans" cxnId="{0DE028AD-B73B-4076-A1A3-A506C886A77D}">
      <dgm:prSet/>
      <dgm:spPr/>
      <dgm:t>
        <a:bodyPr/>
        <a:lstStyle/>
        <a:p>
          <a:endParaRPr lang="en-US" sz="2000" b="1">
            <a:latin typeface="Agency FB" panose="020B0503020202020204" pitchFamily="34" charset="0"/>
          </a:endParaRPr>
        </a:p>
      </dgm:t>
    </dgm:pt>
    <dgm:pt modelId="{D478E2F0-29AE-497E-8039-691178663161}" type="sibTrans" cxnId="{0DE028AD-B73B-4076-A1A3-A506C886A77D}">
      <dgm:prSet/>
      <dgm:spPr/>
      <dgm:t>
        <a:bodyPr/>
        <a:lstStyle/>
        <a:p>
          <a:endParaRPr lang="en-US" sz="2000" b="1">
            <a:latin typeface="Agency FB" panose="020B0503020202020204" pitchFamily="34" charset="0"/>
          </a:endParaRPr>
        </a:p>
      </dgm:t>
    </dgm:pt>
    <dgm:pt modelId="{2994DEFA-AC78-4B0F-ABE8-697044E9B2D3}">
      <dgm:prSet phldrT="[Text]" custT="1"/>
      <dgm:spPr/>
      <dgm:t>
        <a:bodyPr/>
        <a:lstStyle/>
        <a:p>
          <a:r>
            <a:rPr lang="en-US" sz="3600" b="1" dirty="0">
              <a:latin typeface="Agency FB" panose="020B0503020202020204" pitchFamily="34" charset="0"/>
            </a:rPr>
            <a:t>About the Dataset</a:t>
          </a:r>
        </a:p>
      </dgm:t>
    </dgm:pt>
    <dgm:pt modelId="{A2612BB8-BB34-494E-A2E2-AC05F3410018}" type="parTrans" cxnId="{58496D7E-787E-47D5-A43D-B892BB25411A}">
      <dgm:prSet/>
      <dgm:spPr/>
      <dgm:t>
        <a:bodyPr/>
        <a:lstStyle/>
        <a:p>
          <a:endParaRPr lang="en-US" sz="2000" b="1">
            <a:latin typeface="Agency FB" panose="020B0503020202020204" pitchFamily="34" charset="0"/>
          </a:endParaRPr>
        </a:p>
      </dgm:t>
    </dgm:pt>
    <dgm:pt modelId="{F579FC4D-FDE4-41BE-878D-302816F63EB1}" type="sibTrans" cxnId="{58496D7E-787E-47D5-A43D-B892BB25411A}">
      <dgm:prSet/>
      <dgm:spPr/>
      <dgm:t>
        <a:bodyPr/>
        <a:lstStyle/>
        <a:p>
          <a:endParaRPr lang="en-US" sz="2000" b="1">
            <a:latin typeface="Agency FB" panose="020B0503020202020204" pitchFamily="34" charset="0"/>
          </a:endParaRPr>
        </a:p>
      </dgm:t>
    </dgm:pt>
    <dgm:pt modelId="{D6376A6B-DE0F-4C55-B37D-30E2070C21DC}">
      <dgm:prSet phldrT="[Text]" custT="1"/>
      <dgm:spPr/>
      <dgm:t>
        <a:bodyPr/>
        <a:lstStyle/>
        <a:p>
          <a:r>
            <a:rPr lang="en-US" sz="3600" b="1" dirty="0">
              <a:latin typeface="Agency FB" panose="020B0503020202020204" pitchFamily="34" charset="0"/>
            </a:rPr>
            <a:t>Methodology</a:t>
          </a:r>
        </a:p>
      </dgm:t>
    </dgm:pt>
    <dgm:pt modelId="{0F14B3CA-F808-4225-880B-2077EFBD10D3}" type="parTrans" cxnId="{6EB58C75-C820-4085-9568-CD37D1F75287}">
      <dgm:prSet/>
      <dgm:spPr/>
      <dgm:t>
        <a:bodyPr/>
        <a:lstStyle/>
        <a:p>
          <a:endParaRPr lang="en-US" sz="2000" b="1">
            <a:latin typeface="Agency FB" panose="020B0503020202020204" pitchFamily="34" charset="0"/>
          </a:endParaRPr>
        </a:p>
      </dgm:t>
    </dgm:pt>
    <dgm:pt modelId="{5E19427E-69B5-4412-ADFA-CAEE56CB8F01}" type="sibTrans" cxnId="{6EB58C75-C820-4085-9568-CD37D1F75287}">
      <dgm:prSet/>
      <dgm:spPr/>
      <dgm:t>
        <a:bodyPr/>
        <a:lstStyle/>
        <a:p>
          <a:endParaRPr lang="en-US" sz="2000" b="1">
            <a:latin typeface="Agency FB" panose="020B0503020202020204" pitchFamily="34" charset="0"/>
          </a:endParaRPr>
        </a:p>
      </dgm:t>
    </dgm:pt>
    <dgm:pt modelId="{42F95467-C683-4431-91CB-F2052DE9DE57}">
      <dgm:prSet custT="1"/>
      <dgm:spPr/>
      <dgm:t>
        <a:bodyPr/>
        <a:lstStyle/>
        <a:p>
          <a:r>
            <a:rPr lang="en-US" sz="3600" b="1" dirty="0">
              <a:latin typeface="Agency FB" panose="020B0503020202020204" pitchFamily="34" charset="0"/>
            </a:rPr>
            <a:t>Explanatory Analysis</a:t>
          </a:r>
          <a:br>
            <a:rPr lang="en-US" sz="2400" b="1" dirty="0">
              <a:latin typeface="Agency FB" panose="020B0503020202020204" pitchFamily="34" charset="0"/>
            </a:rPr>
          </a:br>
          <a:endParaRPr lang="en-US" sz="2400" b="1" dirty="0">
            <a:latin typeface="Agency FB" panose="020B0503020202020204" pitchFamily="34" charset="0"/>
          </a:endParaRPr>
        </a:p>
      </dgm:t>
    </dgm:pt>
    <dgm:pt modelId="{05A46EF3-891E-45D4-B154-58A61BDDAA9A}" type="parTrans" cxnId="{02B2FA88-3B0D-4721-946F-F6902614D544}">
      <dgm:prSet/>
      <dgm:spPr/>
      <dgm:t>
        <a:bodyPr/>
        <a:lstStyle/>
        <a:p>
          <a:endParaRPr lang="en-US" sz="2000" b="1">
            <a:latin typeface="Agency FB" panose="020B0503020202020204" pitchFamily="34" charset="0"/>
          </a:endParaRPr>
        </a:p>
      </dgm:t>
    </dgm:pt>
    <dgm:pt modelId="{C6C7A526-C810-49FE-B383-6B35F1DF955D}" type="sibTrans" cxnId="{02B2FA88-3B0D-4721-946F-F6902614D544}">
      <dgm:prSet/>
      <dgm:spPr/>
      <dgm:t>
        <a:bodyPr/>
        <a:lstStyle/>
        <a:p>
          <a:endParaRPr lang="en-US" sz="2000" b="1">
            <a:latin typeface="Agency FB" panose="020B0503020202020204" pitchFamily="34" charset="0"/>
          </a:endParaRPr>
        </a:p>
      </dgm:t>
    </dgm:pt>
    <dgm:pt modelId="{E261CE9A-22F9-40E0-86E7-38B1634968E9}">
      <dgm:prSet custT="1"/>
      <dgm:spPr/>
      <dgm:t>
        <a:bodyPr/>
        <a:lstStyle/>
        <a:p>
          <a:r>
            <a:rPr lang="en-US" sz="3600" b="1" dirty="0">
              <a:latin typeface="Agency FB" panose="020B0503020202020204" pitchFamily="34" charset="0"/>
            </a:rPr>
            <a:t>Suggestions for advanced Analysis</a:t>
          </a:r>
        </a:p>
      </dgm:t>
    </dgm:pt>
    <dgm:pt modelId="{CB47C3B2-9CFB-43FC-AFB1-D6432DD3A2C4}" type="parTrans" cxnId="{5549A857-2F6A-402D-9230-FD52C7EB7504}">
      <dgm:prSet/>
      <dgm:spPr/>
      <dgm:t>
        <a:bodyPr/>
        <a:lstStyle/>
        <a:p>
          <a:endParaRPr lang="en-US" sz="2000" b="1">
            <a:latin typeface="Agency FB" panose="020B0503020202020204" pitchFamily="34" charset="0"/>
          </a:endParaRPr>
        </a:p>
      </dgm:t>
    </dgm:pt>
    <dgm:pt modelId="{8D5C9236-6BDD-4225-9B23-03F3D5C3A5D8}" type="sibTrans" cxnId="{5549A857-2F6A-402D-9230-FD52C7EB7504}">
      <dgm:prSet/>
      <dgm:spPr/>
      <dgm:t>
        <a:bodyPr/>
        <a:lstStyle/>
        <a:p>
          <a:endParaRPr lang="en-US" sz="2000" b="1">
            <a:latin typeface="Agency FB" panose="020B0503020202020204" pitchFamily="34" charset="0"/>
          </a:endParaRPr>
        </a:p>
      </dgm:t>
    </dgm:pt>
    <dgm:pt modelId="{500B31BB-F1BA-40A2-A6C1-62C7EC812E67}" type="pres">
      <dgm:prSet presAssocID="{F56F7D55-EB05-48E7-8E17-41D7833C9FED}" presName="Name0" presStyleCnt="0">
        <dgm:presLayoutVars>
          <dgm:dir/>
        </dgm:presLayoutVars>
      </dgm:prSet>
      <dgm:spPr/>
    </dgm:pt>
    <dgm:pt modelId="{7339485C-40AB-448E-A526-42C14BFCC044}" type="pres">
      <dgm:prSet presAssocID="{84A6D756-AD96-419E-A172-3FB2FBA39B0C}" presName="noChildren" presStyleCnt="0"/>
      <dgm:spPr/>
    </dgm:pt>
    <dgm:pt modelId="{9B00C634-A63C-4587-8331-BE121ECAC406}" type="pres">
      <dgm:prSet presAssocID="{84A6D756-AD96-419E-A172-3FB2FBA39B0C}" presName="gap" presStyleCnt="0"/>
      <dgm:spPr/>
    </dgm:pt>
    <dgm:pt modelId="{CEA49626-CA2C-405C-B1AC-AEE4804AAC3C}" type="pres">
      <dgm:prSet presAssocID="{84A6D756-AD96-419E-A172-3FB2FBA39B0C}" presName="medCircle2" presStyleLbl="vennNode1" presStyleIdx="0" presStyleCnt="5" custLinFactNeighborX="489" custLinFactNeighborY="-5354"/>
      <dgm:spPr/>
    </dgm:pt>
    <dgm:pt modelId="{C0EA2EDB-44D7-4FB3-A5D5-608EF97D9AF1}" type="pres">
      <dgm:prSet presAssocID="{84A6D756-AD96-419E-A172-3FB2FBA39B0C}" presName="txLvlOnly1" presStyleLbl="revTx" presStyleIdx="0" presStyleCnt="5"/>
      <dgm:spPr/>
    </dgm:pt>
    <dgm:pt modelId="{486D3212-C5D9-4FBA-A815-CAAD1C0736CF}" type="pres">
      <dgm:prSet presAssocID="{2994DEFA-AC78-4B0F-ABE8-697044E9B2D3}" presName="noChildren" presStyleCnt="0"/>
      <dgm:spPr/>
    </dgm:pt>
    <dgm:pt modelId="{C8B21AEC-8815-4A1A-87E1-9E373B47D34E}" type="pres">
      <dgm:prSet presAssocID="{2994DEFA-AC78-4B0F-ABE8-697044E9B2D3}" presName="gap" presStyleCnt="0"/>
      <dgm:spPr/>
    </dgm:pt>
    <dgm:pt modelId="{007FC550-FB77-497B-9FFC-C7D7554348FE}" type="pres">
      <dgm:prSet presAssocID="{2994DEFA-AC78-4B0F-ABE8-697044E9B2D3}" presName="medCircle2" presStyleLbl="vennNode1" presStyleIdx="1" presStyleCnt="5"/>
      <dgm:spPr/>
    </dgm:pt>
    <dgm:pt modelId="{CCC78497-C7FF-446C-BE88-651D3069A51D}" type="pres">
      <dgm:prSet presAssocID="{2994DEFA-AC78-4B0F-ABE8-697044E9B2D3}" presName="txLvlOnly1" presStyleLbl="revTx" presStyleIdx="1" presStyleCnt="5"/>
      <dgm:spPr/>
    </dgm:pt>
    <dgm:pt modelId="{052FA0E6-9DAB-486C-9230-41CC403FF9CC}" type="pres">
      <dgm:prSet presAssocID="{D6376A6B-DE0F-4C55-B37D-30E2070C21DC}" presName="noChildren" presStyleCnt="0"/>
      <dgm:spPr/>
    </dgm:pt>
    <dgm:pt modelId="{4ECF427F-78DF-426F-8A89-521F6C10E2F9}" type="pres">
      <dgm:prSet presAssocID="{D6376A6B-DE0F-4C55-B37D-30E2070C21DC}" presName="gap" presStyleCnt="0"/>
      <dgm:spPr/>
    </dgm:pt>
    <dgm:pt modelId="{CA870CB0-81B8-4FD4-9F68-1D53A1084FC9}" type="pres">
      <dgm:prSet presAssocID="{D6376A6B-DE0F-4C55-B37D-30E2070C21DC}" presName="medCircle2" presStyleLbl="vennNode1" presStyleIdx="2" presStyleCnt="5"/>
      <dgm:spPr/>
    </dgm:pt>
    <dgm:pt modelId="{2D8718C7-2E53-4289-9366-A7AC404CEC1A}" type="pres">
      <dgm:prSet presAssocID="{D6376A6B-DE0F-4C55-B37D-30E2070C21DC}" presName="txLvlOnly1" presStyleLbl="revTx" presStyleIdx="2" presStyleCnt="5"/>
      <dgm:spPr/>
    </dgm:pt>
    <dgm:pt modelId="{F2205C8A-3C1B-4FA2-B502-2DF85DFF66F3}" type="pres">
      <dgm:prSet presAssocID="{42F95467-C683-4431-91CB-F2052DE9DE57}" presName="noChildren" presStyleCnt="0"/>
      <dgm:spPr/>
    </dgm:pt>
    <dgm:pt modelId="{F9957FCC-9576-4EC8-B959-AA9574ED8AA5}" type="pres">
      <dgm:prSet presAssocID="{42F95467-C683-4431-91CB-F2052DE9DE57}" presName="gap" presStyleCnt="0"/>
      <dgm:spPr/>
    </dgm:pt>
    <dgm:pt modelId="{6183090B-5B2C-448C-9D5B-98FD6D1D8215}" type="pres">
      <dgm:prSet presAssocID="{42F95467-C683-4431-91CB-F2052DE9DE57}" presName="medCircle2" presStyleLbl="vennNode1" presStyleIdx="3" presStyleCnt="5"/>
      <dgm:spPr/>
    </dgm:pt>
    <dgm:pt modelId="{37324EF9-0E1E-4B81-BA57-F17D37C14BFE}" type="pres">
      <dgm:prSet presAssocID="{42F95467-C683-4431-91CB-F2052DE9DE57}" presName="txLvlOnly1" presStyleLbl="revTx" presStyleIdx="3" presStyleCnt="5"/>
      <dgm:spPr/>
    </dgm:pt>
    <dgm:pt modelId="{DCAECB02-8349-4DEF-9EE9-B53763479E58}" type="pres">
      <dgm:prSet presAssocID="{E261CE9A-22F9-40E0-86E7-38B1634968E9}" presName="noChildren" presStyleCnt="0"/>
      <dgm:spPr/>
    </dgm:pt>
    <dgm:pt modelId="{368AA968-C7E1-47CC-9006-0BF7C047B1FD}" type="pres">
      <dgm:prSet presAssocID="{E261CE9A-22F9-40E0-86E7-38B1634968E9}" presName="gap" presStyleCnt="0"/>
      <dgm:spPr/>
    </dgm:pt>
    <dgm:pt modelId="{1624B89D-9F56-4436-A22B-BEB6CBA7448C}" type="pres">
      <dgm:prSet presAssocID="{E261CE9A-22F9-40E0-86E7-38B1634968E9}" presName="medCircle2" presStyleLbl="vennNode1" presStyleIdx="4" presStyleCnt="5"/>
      <dgm:spPr/>
    </dgm:pt>
    <dgm:pt modelId="{F4F8DBE1-D9D2-4385-B5E7-E27A29A245F0}" type="pres">
      <dgm:prSet presAssocID="{E261CE9A-22F9-40E0-86E7-38B1634968E9}" presName="txLvlOnly1" presStyleLbl="revTx" presStyleIdx="4" presStyleCnt="5"/>
      <dgm:spPr/>
    </dgm:pt>
  </dgm:ptLst>
  <dgm:cxnLst>
    <dgm:cxn modelId="{71BEAC02-13A1-499D-B8A1-FCC7C367ADCE}" type="presOf" srcId="{2994DEFA-AC78-4B0F-ABE8-697044E9B2D3}" destId="{CCC78497-C7FF-446C-BE88-651D3069A51D}" srcOrd="0" destOrd="0" presId="urn:microsoft.com/office/officeart/2008/layout/VerticalCircleList"/>
    <dgm:cxn modelId="{6EB58C75-C820-4085-9568-CD37D1F75287}" srcId="{F56F7D55-EB05-48E7-8E17-41D7833C9FED}" destId="{D6376A6B-DE0F-4C55-B37D-30E2070C21DC}" srcOrd="2" destOrd="0" parTransId="{0F14B3CA-F808-4225-880B-2077EFBD10D3}" sibTransId="{5E19427E-69B5-4412-ADFA-CAEE56CB8F01}"/>
    <dgm:cxn modelId="{5549A857-2F6A-402D-9230-FD52C7EB7504}" srcId="{F56F7D55-EB05-48E7-8E17-41D7833C9FED}" destId="{E261CE9A-22F9-40E0-86E7-38B1634968E9}" srcOrd="4" destOrd="0" parTransId="{CB47C3B2-9CFB-43FC-AFB1-D6432DD3A2C4}" sibTransId="{8D5C9236-6BDD-4225-9B23-03F3D5C3A5D8}"/>
    <dgm:cxn modelId="{58496D7E-787E-47D5-A43D-B892BB25411A}" srcId="{F56F7D55-EB05-48E7-8E17-41D7833C9FED}" destId="{2994DEFA-AC78-4B0F-ABE8-697044E9B2D3}" srcOrd="1" destOrd="0" parTransId="{A2612BB8-BB34-494E-A2E2-AC05F3410018}" sibTransId="{F579FC4D-FDE4-41BE-878D-302816F63EB1}"/>
    <dgm:cxn modelId="{02B2FA88-3B0D-4721-946F-F6902614D544}" srcId="{F56F7D55-EB05-48E7-8E17-41D7833C9FED}" destId="{42F95467-C683-4431-91CB-F2052DE9DE57}" srcOrd="3" destOrd="0" parTransId="{05A46EF3-891E-45D4-B154-58A61BDDAA9A}" sibTransId="{C6C7A526-C810-49FE-B383-6B35F1DF955D}"/>
    <dgm:cxn modelId="{1E77EE9A-0744-4C7C-9E94-393622DA7D69}" type="presOf" srcId="{84A6D756-AD96-419E-A172-3FB2FBA39B0C}" destId="{C0EA2EDB-44D7-4FB3-A5D5-608EF97D9AF1}" srcOrd="0" destOrd="0" presId="urn:microsoft.com/office/officeart/2008/layout/VerticalCircleList"/>
    <dgm:cxn modelId="{5A47D7AC-3406-4E33-A312-13E25DEFE6D0}" type="presOf" srcId="{42F95467-C683-4431-91CB-F2052DE9DE57}" destId="{37324EF9-0E1E-4B81-BA57-F17D37C14BFE}" srcOrd="0" destOrd="0" presId="urn:microsoft.com/office/officeart/2008/layout/VerticalCircleList"/>
    <dgm:cxn modelId="{0DE028AD-B73B-4076-A1A3-A506C886A77D}" srcId="{F56F7D55-EB05-48E7-8E17-41D7833C9FED}" destId="{84A6D756-AD96-419E-A172-3FB2FBA39B0C}" srcOrd="0" destOrd="0" parTransId="{2EC06228-9451-4D07-BEC4-17E1961437DC}" sibTransId="{D478E2F0-29AE-497E-8039-691178663161}"/>
    <dgm:cxn modelId="{2981CACD-C8B4-4615-AFF1-DD8183669C5E}" type="presOf" srcId="{E261CE9A-22F9-40E0-86E7-38B1634968E9}" destId="{F4F8DBE1-D9D2-4385-B5E7-E27A29A245F0}" srcOrd="0" destOrd="0" presId="urn:microsoft.com/office/officeart/2008/layout/VerticalCircleList"/>
    <dgm:cxn modelId="{FFD4A7CE-1D74-4F6C-ADA5-0698038C11EF}" type="presOf" srcId="{F56F7D55-EB05-48E7-8E17-41D7833C9FED}" destId="{500B31BB-F1BA-40A2-A6C1-62C7EC812E67}" srcOrd="0" destOrd="0" presId="urn:microsoft.com/office/officeart/2008/layout/VerticalCircleList"/>
    <dgm:cxn modelId="{1E2097D8-8429-45FD-810A-9B3A9D77DE74}" type="presOf" srcId="{D6376A6B-DE0F-4C55-B37D-30E2070C21DC}" destId="{2D8718C7-2E53-4289-9366-A7AC404CEC1A}" srcOrd="0" destOrd="0" presId="urn:microsoft.com/office/officeart/2008/layout/VerticalCircleList"/>
    <dgm:cxn modelId="{7D01B259-BFAB-454B-A97B-23D1143365C0}" type="presParOf" srcId="{500B31BB-F1BA-40A2-A6C1-62C7EC812E67}" destId="{7339485C-40AB-448E-A526-42C14BFCC044}" srcOrd="0" destOrd="0" presId="urn:microsoft.com/office/officeart/2008/layout/VerticalCircleList"/>
    <dgm:cxn modelId="{75BC867F-4757-4341-A4C7-351B049A124B}" type="presParOf" srcId="{7339485C-40AB-448E-A526-42C14BFCC044}" destId="{9B00C634-A63C-4587-8331-BE121ECAC406}" srcOrd="0" destOrd="0" presId="urn:microsoft.com/office/officeart/2008/layout/VerticalCircleList"/>
    <dgm:cxn modelId="{A0195ED0-184E-4214-A631-DDF1D1298994}" type="presParOf" srcId="{7339485C-40AB-448E-A526-42C14BFCC044}" destId="{CEA49626-CA2C-405C-B1AC-AEE4804AAC3C}" srcOrd="1" destOrd="0" presId="urn:microsoft.com/office/officeart/2008/layout/VerticalCircleList"/>
    <dgm:cxn modelId="{23CD3061-D3F2-4A22-9077-1CC665500D07}" type="presParOf" srcId="{7339485C-40AB-448E-A526-42C14BFCC044}" destId="{C0EA2EDB-44D7-4FB3-A5D5-608EF97D9AF1}" srcOrd="2" destOrd="0" presId="urn:microsoft.com/office/officeart/2008/layout/VerticalCircleList"/>
    <dgm:cxn modelId="{1F0A87E2-681C-4E7F-AD99-4A22075CC038}" type="presParOf" srcId="{500B31BB-F1BA-40A2-A6C1-62C7EC812E67}" destId="{486D3212-C5D9-4FBA-A815-CAAD1C0736CF}" srcOrd="1" destOrd="0" presId="urn:microsoft.com/office/officeart/2008/layout/VerticalCircleList"/>
    <dgm:cxn modelId="{EECF299D-8922-44ED-B011-BE739D5371B1}" type="presParOf" srcId="{486D3212-C5D9-4FBA-A815-CAAD1C0736CF}" destId="{C8B21AEC-8815-4A1A-87E1-9E373B47D34E}" srcOrd="0" destOrd="0" presId="urn:microsoft.com/office/officeart/2008/layout/VerticalCircleList"/>
    <dgm:cxn modelId="{0DC5B59B-7F9B-4A13-A932-BE6F8E4EF363}" type="presParOf" srcId="{486D3212-C5D9-4FBA-A815-CAAD1C0736CF}" destId="{007FC550-FB77-497B-9FFC-C7D7554348FE}" srcOrd="1" destOrd="0" presId="urn:microsoft.com/office/officeart/2008/layout/VerticalCircleList"/>
    <dgm:cxn modelId="{FB42003B-1EDF-49D9-B1A7-6A61A60D3BA9}" type="presParOf" srcId="{486D3212-C5D9-4FBA-A815-CAAD1C0736CF}" destId="{CCC78497-C7FF-446C-BE88-651D3069A51D}" srcOrd="2" destOrd="0" presId="urn:microsoft.com/office/officeart/2008/layout/VerticalCircleList"/>
    <dgm:cxn modelId="{891EDF80-FA50-4A4B-9AD9-559D6AEB2648}" type="presParOf" srcId="{500B31BB-F1BA-40A2-A6C1-62C7EC812E67}" destId="{052FA0E6-9DAB-486C-9230-41CC403FF9CC}" srcOrd="2" destOrd="0" presId="urn:microsoft.com/office/officeart/2008/layout/VerticalCircleList"/>
    <dgm:cxn modelId="{F7EEC73C-B323-40C1-9BF3-6273353ACD0E}" type="presParOf" srcId="{052FA0E6-9DAB-486C-9230-41CC403FF9CC}" destId="{4ECF427F-78DF-426F-8A89-521F6C10E2F9}" srcOrd="0" destOrd="0" presId="urn:microsoft.com/office/officeart/2008/layout/VerticalCircleList"/>
    <dgm:cxn modelId="{FFBA7646-09F3-4C1D-8AB0-2EB211DCF33A}" type="presParOf" srcId="{052FA0E6-9DAB-486C-9230-41CC403FF9CC}" destId="{CA870CB0-81B8-4FD4-9F68-1D53A1084FC9}" srcOrd="1" destOrd="0" presId="urn:microsoft.com/office/officeart/2008/layout/VerticalCircleList"/>
    <dgm:cxn modelId="{9C347A49-09F5-43B4-85B9-EA2C96DCD972}" type="presParOf" srcId="{052FA0E6-9DAB-486C-9230-41CC403FF9CC}" destId="{2D8718C7-2E53-4289-9366-A7AC404CEC1A}" srcOrd="2" destOrd="0" presId="urn:microsoft.com/office/officeart/2008/layout/VerticalCircleList"/>
    <dgm:cxn modelId="{72A6586C-CC02-4FB8-9F2A-1F33876CD384}" type="presParOf" srcId="{500B31BB-F1BA-40A2-A6C1-62C7EC812E67}" destId="{F2205C8A-3C1B-4FA2-B502-2DF85DFF66F3}" srcOrd="3" destOrd="0" presId="urn:microsoft.com/office/officeart/2008/layout/VerticalCircleList"/>
    <dgm:cxn modelId="{77CB9B86-602F-4901-9197-EA82B225A5C1}" type="presParOf" srcId="{F2205C8A-3C1B-4FA2-B502-2DF85DFF66F3}" destId="{F9957FCC-9576-4EC8-B959-AA9574ED8AA5}" srcOrd="0" destOrd="0" presId="urn:microsoft.com/office/officeart/2008/layout/VerticalCircleList"/>
    <dgm:cxn modelId="{A2C9CDB3-C0E8-4028-A4D8-4310F561EDC6}" type="presParOf" srcId="{F2205C8A-3C1B-4FA2-B502-2DF85DFF66F3}" destId="{6183090B-5B2C-448C-9D5B-98FD6D1D8215}" srcOrd="1" destOrd="0" presId="urn:microsoft.com/office/officeart/2008/layout/VerticalCircleList"/>
    <dgm:cxn modelId="{6034E3B6-9193-408D-8A4D-623759408C4C}" type="presParOf" srcId="{F2205C8A-3C1B-4FA2-B502-2DF85DFF66F3}" destId="{37324EF9-0E1E-4B81-BA57-F17D37C14BFE}" srcOrd="2" destOrd="0" presId="urn:microsoft.com/office/officeart/2008/layout/VerticalCircleList"/>
    <dgm:cxn modelId="{932FB4D2-2C71-4652-95CA-1D276BA23E6A}" type="presParOf" srcId="{500B31BB-F1BA-40A2-A6C1-62C7EC812E67}" destId="{DCAECB02-8349-4DEF-9EE9-B53763479E58}" srcOrd="4" destOrd="0" presId="urn:microsoft.com/office/officeart/2008/layout/VerticalCircleList"/>
    <dgm:cxn modelId="{6CD40EB5-F2EC-49EE-90AD-1FB698BDCE15}" type="presParOf" srcId="{DCAECB02-8349-4DEF-9EE9-B53763479E58}" destId="{368AA968-C7E1-47CC-9006-0BF7C047B1FD}" srcOrd="0" destOrd="0" presId="urn:microsoft.com/office/officeart/2008/layout/VerticalCircleList"/>
    <dgm:cxn modelId="{B3CCC234-9AF2-4B56-A18D-2B8ED46A646D}" type="presParOf" srcId="{DCAECB02-8349-4DEF-9EE9-B53763479E58}" destId="{1624B89D-9F56-4436-A22B-BEB6CBA7448C}" srcOrd="1" destOrd="0" presId="urn:microsoft.com/office/officeart/2008/layout/VerticalCircleList"/>
    <dgm:cxn modelId="{5976FF99-EB6D-4A51-8EC6-CD2CEC0926CE}" type="presParOf" srcId="{DCAECB02-8349-4DEF-9EE9-B53763479E58}" destId="{F4F8DBE1-D9D2-4385-B5E7-E27A29A245F0}"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6A5E9F-4BB5-41EF-A208-E69E77500AB3}" type="doc">
      <dgm:prSet loTypeId="urn:microsoft.com/office/officeart/2005/8/layout/hProcess9" loCatId="process" qsTypeId="urn:microsoft.com/office/officeart/2005/8/quickstyle/simple5" qsCatId="simple" csTypeId="urn:microsoft.com/office/officeart/2005/8/colors/accent2_2" csCatId="accent2" phldr="1"/>
      <dgm:spPr/>
    </dgm:pt>
    <dgm:pt modelId="{C9344DA7-4582-4D7B-9DC5-EC12CCEB1621}">
      <dgm:prSet phldrT="[Text]"/>
      <dgm:spPr>
        <a:scene3d>
          <a:camera prst="orthographicFront">
            <a:rot lat="0" lon="0" rev="0"/>
          </a:camera>
          <a:lightRig rig="brightRoom" dir="tl"/>
        </a:scene3d>
      </dgm:spPr>
      <dgm:t>
        <a:bodyPr/>
        <a:lstStyle/>
        <a:p>
          <a:r>
            <a:rPr lang="en-US" b="1" dirty="0"/>
            <a:t>Data Cleaning</a:t>
          </a:r>
        </a:p>
      </dgm:t>
    </dgm:pt>
    <dgm:pt modelId="{99324F6B-45FC-47FE-8F25-7510410ED2E6}" type="parTrans" cxnId="{DFB36DD7-42EF-4146-998C-1E658A7408DF}">
      <dgm:prSet/>
      <dgm:spPr/>
      <dgm:t>
        <a:bodyPr/>
        <a:lstStyle/>
        <a:p>
          <a:endParaRPr lang="en-US"/>
        </a:p>
      </dgm:t>
    </dgm:pt>
    <dgm:pt modelId="{EF9A0A28-B588-42A8-AB04-F2DBA4FA7F66}" type="sibTrans" cxnId="{DFB36DD7-42EF-4146-998C-1E658A7408DF}">
      <dgm:prSet/>
      <dgm:spPr/>
      <dgm:t>
        <a:bodyPr/>
        <a:lstStyle/>
        <a:p>
          <a:endParaRPr lang="en-US"/>
        </a:p>
      </dgm:t>
    </dgm:pt>
    <dgm:pt modelId="{BE981739-223F-408D-941D-D63AA222AF67}">
      <dgm:prSet phldrT="[Text]"/>
      <dgm:spPr>
        <a:scene3d>
          <a:camera prst="orthographicFront">
            <a:rot lat="0" lon="0" rev="0"/>
          </a:camera>
          <a:lightRig rig="brightRoom" dir="tl"/>
        </a:scene3d>
      </dgm:spPr>
      <dgm:t>
        <a:bodyPr/>
        <a:lstStyle/>
        <a:p>
          <a:r>
            <a:rPr lang="en-US" b="1" dirty="0"/>
            <a:t>Splitting the dataset into training and testing</a:t>
          </a:r>
        </a:p>
      </dgm:t>
    </dgm:pt>
    <dgm:pt modelId="{8B094151-3711-4236-B6DD-507B00DF96E2}" type="parTrans" cxnId="{16544F16-3376-4FF2-AC04-31CCE6F5A60D}">
      <dgm:prSet/>
      <dgm:spPr/>
      <dgm:t>
        <a:bodyPr/>
        <a:lstStyle/>
        <a:p>
          <a:endParaRPr lang="en-US"/>
        </a:p>
      </dgm:t>
    </dgm:pt>
    <dgm:pt modelId="{C6BCB92B-CE2A-465E-92FB-92F8E6D65364}" type="sibTrans" cxnId="{16544F16-3376-4FF2-AC04-31CCE6F5A60D}">
      <dgm:prSet/>
      <dgm:spPr/>
      <dgm:t>
        <a:bodyPr/>
        <a:lstStyle/>
        <a:p>
          <a:endParaRPr lang="en-US"/>
        </a:p>
      </dgm:t>
    </dgm:pt>
    <dgm:pt modelId="{E2EF645B-09AF-4E73-A51F-9ACCECE02978}">
      <dgm:prSet phldrT="[Text]"/>
      <dgm:spPr>
        <a:scene3d>
          <a:camera prst="orthographicFront">
            <a:rot lat="0" lon="0" rev="0"/>
          </a:camera>
          <a:lightRig rig="brightRoom" dir="tl"/>
        </a:scene3d>
      </dgm:spPr>
      <dgm:t>
        <a:bodyPr/>
        <a:lstStyle/>
        <a:p>
          <a:r>
            <a:rPr lang="en-US" b="1" dirty="0"/>
            <a:t>Performing descriptive analysis on the training dataset</a:t>
          </a:r>
        </a:p>
      </dgm:t>
    </dgm:pt>
    <dgm:pt modelId="{805A2D9F-8405-40F5-9ABF-845BF6C0BC36}" type="parTrans" cxnId="{04698B09-F4AF-41B2-BC32-2417BA0AD5C9}">
      <dgm:prSet/>
      <dgm:spPr/>
      <dgm:t>
        <a:bodyPr/>
        <a:lstStyle/>
        <a:p>
          <a:endParaRPr lang="en-US"/>
        </a:p>
      </dgm:t>
    </dgm:pt>
    <dgm:pt modelId="{512EE0A8-8780-4794-8EB3-468101B7A6C8}" type="sibTrans" cxnId="{04698B09-F4AF-41B2-BC32-2417BA0AD5C9}">
      <dgm:prSet/>
      <dgm:spPr/>
      <dgm:t>
        <a:bodyPr/>
        <a:lstStyle/>
        <a:p>
          <a:endParaRPr lang="en-US"/>
        </a:p>
      </dgm:t>
    </dgm:pt>
    <dgm:pt modelId="{1FCDDE9F-DB81-4601-AC6C-496F5F194861}">
      <dgm:prSet phldrT="[Text]"/>
      <dgm:spPr>
        <a:scene3d>
          <a:camera prst="orthographicFront">
            <a:rot lat="0" lon="0" rev="0"/>
          </a:camera>
          <a:lightRig rig="brightRoom" dir="tl"/>
        </a:scene3d>
      </dgm:spPr>
      <dgm:t>
        <a:bodyPr/>
        <a:lstStyle/>
        <a:p>
          <a:r>
            <a:rPr lang="en-US" b="1" dirty="0"/>
            <a:t>Obtaining suggestions for advanced analysis</a:t>
          </a:r>
        </a:p>
      </dgm:t>
    </dgm:pt>
    <dgm:pt modelId="{5BA33177-6B13-49E2-A76F-6B22D568420D}" type="parTrans" cxnId="{C13C8CDA-0B19-4243-BF6B-4BED98ED22D5}">
      <dgm:prSet/>
      <dgm:spPr/>
      <dgm:t>
        <a:bodyPr/>
        <a:lstStyle/>
        <a:p>
          <a:endParaRPr lang="en-US"/>
        </a:p>
      </dgm:t>
    </dgm:pt>
    <dgm:pt modelId="{6FA828A3-44C9-4D14-BC34-463D34F192FA}" type="sibTrans" cxnId="{C13C8CDA-0B19-4243-BF6B-4BED98ED22D5}">
      <dgm:prSet/>
      <dgm:spPr/>
      <dgm:t>
        <a:bodyPr/>
        <a:lstStyle/>
        <a:p>
          <a:endParaRPr lang="en-US"/>
        </a:p>
      </dgm:t>
    </dgm:pt>
    <dgm:pt modelId="{3734E768-ABBA-4ED9-AE38-BB0A18885167}">
      <dgm:prSet phldrT="[Text]"/>
      <dgm:spPr>
        <a:scene3d>
          <a:camera prst="orthographicFront">
            <a:rot lat="0" lon="0" rev="0"/>
          </a:camera>
          <a:lightRig rig="brightRoom" dir="tl"/>
        </a:scene3d>
      </dgm:spPr>
      <dgm:t>
        <a:bodyPr/>
        <a:lstStyle/>
        <a:p>
          <a:r>
            <a:rPr lang="en-US" b="1" dirty="0"/>
            <a:t>Finding the best possible model to do the prediction</a:t>
          </a:r>
        </a:p>
      </dgm:t>
    </dgm:pt>
    <dgm:pt modelId="{61423E98-F58B-4A65-8060-D42A8A5AB6C1}" type="parTrans" cxnId="{3E6DEBE0-F2A8-4270-AB92-0CF63188798D}">
      <dgm:prSet/>
      <dgm:spPr/>
      <dgm:t>
        <a:bodyPr/>
        <a:lstStyle/>
        <a:p>
          <a:endParaRPr lang="en-US"/>
        </a:p>
      </dgm:t>
    </dgm:pt>
    <dgm:pt modelId="{5198B42F-1834-46B2-9A92-3EBD59FEABFB}" type="sibTrans" cxnId="{3E6DEBE0-F2A8-4270-AB92-0CF63188798D}">
      <dgm:prSet/>
      <dgm:spPr/>
      <dgm:t>
        <a:bodyPr/>
        <a:lstStyle/>
        <a:p>
          <a:endParaRPr lang="en-US"/>
        </a:p>
      </dgm:t>
    </dgm:pt>
    <dgm:pt modelId="{CEB1A11A-612B-42EF-A215-5F5D76DF4732}" type="pres">
      <dgm:prSet presAssocID="{E76A5E9F-4BB5-41EF-A208-E69E77500AB3}" presName="CompostProcess" presStyleCnt="0">
        <dgm:presLayoutVars>
          <dgm:dir/>
          <dgm:resizeHandles val="exact"/>
        </dgm:presLayoutVars>
      </dgm:prSet>
      <dgm:spPr/>
    </dgm:pt>
    <dgm:pt modelId="{16ACA921-E1F5-4B01-BF4A-16CA1F0CA780}" type="pres">
      <dgm:prSet presAssocID="{E76A5E9F-4BB5-41EF-A208-E69E77500AB3}" presName="arrow" presStyleLbl="bgShp" presStyleIdx="0" presStyleCnt="1"/>
      <dgm:spPr/>
    </dgm:pt>
    <dgm:pt modelId="{FD559267-4D16-4104-931F-7A87FD62A6D4}" type="pres">
      <dgm:prSet presAssocID="{E76A5E9F-4BB5-41EF-A208-E69E77500AB3}" presName="linearProcess" presStyleCnt="0"/>
      <dgm:spPr/>
    </dgm:pt>
    <dgm:pt modelId="{C8661B59-3BC4-417F-8251-8D34A41D5704}" type="pres">
      <dgm:prSet presAssocID="{C9344DA7-4582-4D7B-9DC5-EC12CCEB1621}" presName="textNode" presStyleLbl="node1" presStyleIdx="0" presStyleCnt="5">
        <dgm:presLayoutVars>
          <dgm:bulletEnabled val="1"/>
        </dgm:presLayoutVars>
      </dgm:prSet>
      <dgm:spPr/>
    </dgm:pt>
    <dgm:pt modelId="{DFADBD56-282A-4990-A4E9-1C88A15B2DF5}" type="pres">
      <dgm:prSet presAssocID="{EF9A0A28-B588-42A8-AB04-F2DBA4FA7F66}" presName="sibTrans" presStyleCnt="0"/>
      <dgm:spPr/>
    </dgm:pt>
    <dgm:pt modelId="{0DE83B8F-C813-4936-9208-55C4F078F238}" type="pres">
      <dgm:prSet presAssocID="{BE981739-223F-408D-941D-D63AA222AF67}" presName="textNode" presStyleLbl="node1" presStyleIdx="1" presStyleCnt="5">
        <dgm:presLayoutVars>
          <dgm:bulletEnabled val="1"/>
        </dgm:presLayoutVars>
      </dgm:prSet>
      <dgm:spPr/>
    </dgm:pt>
    <dgm:pt modelId="{4214D36D-63AA-4F9D-BB57-BDF0E47A4BAE}" type="pres">
      <dgm:prSet presAssocID="{C6BCB92B-CE2A-465E-92FB-92F8E6D65364}" presName="sibTrans" presStyleCnt="0"/>
      <dgm:spPr/>
    </dgm:pt>
    <dgm:pt modelId="{1F018718-4083-44B6-8058-E0B8656ED9EE}" type="pres">
      <dgm:prSet presAssocID="{E2EF645B-09AF-4E73-A51F-9ACCECE02978}" presName="textNode" presStyleLbl="node1" presStyleIdx="2" presStyleCnt="5">
        <dgm:presLayoutVars>
          <dgm:bulletEnabled val="1"/>
        </dgm:presLayoutVars>
      </dgm:prSet>
      <dgm:spPr/>
    </dgm:pt>
    <dgm:pt modelId="{6993F7F1-7CE4-4642-8F90-63782FCB67D9}" type="pres">
      <dgm:prSet presAssocID="{512EE0A8-8780-4794-8EB3-468101B7A6C8}" presName="sibTrans" presStyleCnt="0"/>
      <dgm:spPr/>
    </dgm:pt>
    <dgm:pt modelId="{D63C29A4-EDE8-4E9F-9EE7-1752FCEB8DA1}" type="pres">
      <dgm:prSet presAssocID="{1FCDDE9F-DB81-4601-AC6C-496F5F194861}" presName="textNode" presStyleLbl="node1" presStyleIdx="3" presStyleCnt="5">
        <dgm:presLayoutVars>
          <dgm:bulletEnabled val="1"/>
        </dgm:presLayoutVars>
      </dgm:prSet>
      <dgm:spPr/>
    </dgm:pt>
    <dgm:pt modelId="{C9AD98B5-E4A6-42D6-A98B-6213BB960E7F}" type="pres">
      <dgm:prSet presAssocID="{6FA828A3-44C9-4D14-BC34-463D34F192FA}" presName="sibTrans" presStyleCnt="0"/>
      <dgm:spPr/>
    </dgm:pt>
    <dgm:pt modelId="{61F4D09C-353F-40D6-A954-83A032A56750}" type="pres">
      <dgm:prSet presAssocID="{3734E768-ABBA-4ED9-AE38-BB0A18885167}" presName="textNode" presStyleLbl="node1" presStyleIdx="4" presStyleCnt="5">
        <dgm:presLayoutVars>
          <dgm:bulletEnabled val="1"/>
        </dgm:presLayoutVars>
      </dgm:prSet>
      <dgm:spPr/>
    </dgm:pt>
  </dgm:ptLst>
  <dgm:cxnLst>
    <dgm:cxn modelId="{04698B09-F4AF-41B2-BC32-2417BA0AD5C9}" srcId="{E76A5E9F-4BB5-41EF-A208-E69E77500AB3}" destId="{E2EF645B-09AF-4E73-A51F-9ACCECE02978}" srcOrd="2" destOrd="0" parTransId="{805A2D9F-8405-40F5-9ABF-845BF6C0BC36}" sibTransId="{512EE0A8-8780-4794-8EB3-468101B7A6C8}"/>
    <dgm:cxn modelId="{16544F16-3376-4FF2-AC04-31CCE6F5A60D}" srcId="{E76A5E9F-4BB5-41EF-A208-E69E77500AB3}" destId="{BE981739-223F-408D-941D-D63AA222AF67}" srcOrd="1" destOrd="0" parTransId="{8B094151-3711-4236-B6DD-507B00DF96E2}" sibTransId="{C6BCB92B-CE2A-465E-92FB-92F8E6D65364}"/>
    <dgm:cxn modelId="{74ABD81E-4F07-477E-B8FF-C56761D6DF86}" type="presOf" srcId="{C9344DA7-4582-4D7B-9DC5-EC12CCEB1621}" destId="{C8661B59-3BC4-417F-8251-8D34A41D5704}" srcOrd="0" destOrd="0" presId="urn:microsoft.com/office/officeart/2005/8/layout/hProcess9"/>
    <dgm:cxn modelId="{0701D359-EEB7-4A44-A1BD-FB2A0BB5E772}" type="presOf" srcId="{BE981739-223F-408D-941D-D63AA222AF67}" destId="{0DE83B8F-C813-4936-9208-55C4F078F238}" srcOrd="0" destOrd="0" presId="urn:microsoft.com/office/officeart/2005/8/layout/hProcess9"/>
    <dgm:cxn modelId="{4C04369B-A95D-4E45-9AB9-BC5A4D5AC6FC}" type="presOf" srcId="{1FCDDE9F-DB81-4601-AC6C-496F5F194861}" destId="{D63C29A4-EDE8-4E9F-9EE7-1752FCEB8DA1}" srcOrd="0" destOrd="0" presId="urn:microsoft.com/office/officeart/2005/8/layout/hProcess9"/>
    <dgm:cxn modelId="{EF5DA6A2-5B8D-4928-958C-66CE126411B0}" type="presOf" srcId="{3734E768-ABBA-4ED9-AE38-BB0A18885167}" destId="{61F4D09C-353F-40D6-A954-83A032A56750}" srcOrd="0" destOrd="0" presId="urn:microsoft.com/office/officeart/2005/8/layout/hProcess9"/>
    <dgm:cxn modelId="{A57689B5-7890-4F1A-A468-AE16071A8677}" type="presOf" srcId="{E2EF645B-09AF-4E73-A51F-9ACCECE02978}" destId="{1F018718-4083-44B6-8058-E0B8656ED9EE}" srcOrd="0" destOrd="0" presId="urn:microsoft.com/office/officeart/2005/8/layout/hProcess9"/>
    <dgm:cxn modelId="{DFB36DD7-42EF-4146-998C-1E658A7408DF}" srcId="{E76A5E9F-4BB5-41EF-A208-E69E77500AB3}" destId="{C9344DA7-4582-4D7B-9DC5-EC12CCEB1621}" srcOrd="0" destOrd="0" parTransId="{99324F6B-45FC-47FE-8F25-7510410ED2E6}" sibTransId="{EF9A0A28-B588-42A8-AB04-F2DBA4FA7F66}"/>
    <dgm:cxn modelId="{C13C8CDA-0B19-4243-BF6B-4BED98ED22D5}" srcId="{E76A5E9F-4BB5-41EF-A208-E69E77500AB3}" destId="{1FCDDE9F-DB81-4601-AC6C-496F5F194861}" srcOrd="3" destOrd="0" parTransId="{5BA33177-6B13-49E2-A76F-6B22D568420D}" sibTransId="{6FA828A3-44C9-4D14-BC34-463D34F192FA}"/>
    <dgm:cxn modelId="{63FC7FE0-CD59-4D62-AA58-98A424731AA7}" type="presOf" srcId="{E76A5E9F-4BB5-41EF-A208-E69E77500AB3}" destId="{CEB1A11A-612B-42EF-A215-5F5D76DF4732}" srcOrd="0" destOrd="0" presId="urn:microsoft.com/office/officeart/2005/8/layout/hProcess9"/>
    <dgm:cxn modelId="{3E6DEBE0-F2A8-4270-AB92-0CF63188798D}" srcId="{E76A5E9F-4BB5-41EF-A208-E69E77500AB3}" destId="{3734E768-ABBA-4ED9-AE38-BB0A18885167}" srcOrd="4" destOrd="0" parTransId="{61423E98-F58B-4A65-8060-D42A8A5AB6C1}" sibTransId="{5198B42F-1834-46B2-9A92-3EBD59FEABFB}"/>
    <dgm:cxn modelId="{DD3BDE97-6068-4990-B29D-4C1ECA9CF151}" type="presParOf" srcId="{CEB1A11A-612B-42EF-A215-5F5D76DF4732}" destId="{16ACA921-E1F5-4B01-BF4A-16CA1F0CA780}" srcOrd="0" destOrd="0" presId="urn:microsoft.com/office/officeart/2005/8/layout/hProcess9"/>
    <dgm:cxn modelId="{C0E2C0B0-BAD5-4AB3-9DD4-CB75EECA7DE7}" type="presParOf" srcId="{CEB1A11A-612B-42EF-A215-5F5D76DF4732}" destId="{FD559267-4D16-4104-931F-7A87FD62A6D4}" srcOrd="1" destOrd="0" presId="urn:microsoft.com/office/officeart/2005/8/layout/hProcess9"/>
    <dgm:cxn modelId="{66BC6F29-8E93-427E-AF00-B7C2EE8B3569}" type="presParOf" srcId="{FD559267-4D16-4104-931F-7A87FD62A6D4}" destId="{C8661B59-3BC4-417F-8251-8D34A41D5704}" srcOrd="0" destOrd="0" presId="urn:microsoft.com/office/officeart/2005/8/layout/hProcess9"/>
    <dgm:cxn modelId="{4718A500-D569-4B8D-92BE-0B09D6854AA1}" type="presParOf" srcId="{FD559267-4D16-4104-931F-7A87FD62A6D4}" destId="{DFADBD56-282A-4990-A4E9-1C88A15B2DF5}" srcOrd="1" destOrd="0" presId="urn:microsoft.com/office/officeart/2005/8/layout/hProcess9"/>
    <dgm:cxn modelId="{D9BBD21E-C1CA-47F7-936E-96E2510CC26B}" type="presParOf" srcId="{FD559267-4D16-4104-931F-7A87FD62A6D4}" destId="{0DE83B8F-C813-4936-9208-55C4F078F238}" srcOrd="2" destOrd="0" presId="urn:microsoft.com/office/officeart/2005/8/layout/hProcess9"/>
    <dgm:cxn modelId="{6D281DCD-78A9-42AE-B104-F800287226CB}" type="presParOf" srcId="{FD559267-4D16-4104-931F-7A87FD62A6D4}" destId="{4214D36D-63AA-4F9D-BB57-BDF0E47A4BAE}" srcOrd="3" destOrd="0" presId="urn:microsoft.com/office/officeart/2005/8/layout/hProcess9"/>
    <dgm:cxn modelId="{D869A917-CD9A-4E3E-8F73-A0637D6F9076}" type="presParOf" srcId="{FD559267-4D16-4104-931F-7A87FD62A6D4}" destId="{1F018718-4083-44B6-8058-E0B8656ED9EE}" srcOrd="4" destOrd="0" presId="urn:microsoft.com/office/officeart/2005/8/layout/hProcess9"/>
    <dgm:cxn modelId="{ED9827A4-FEFC-406D-8802-99D0E842CFD3}" type="presParOf" srcId="{FD559267-4D16-4104-931F-7A87FD62A6D4}" destId="{6993F7F1-7CE4-4642-8F90-63782FCB67D9}" srcOrd="5" destOrd="0" presId="urn:microsoft.com/office/officeart/2005/8/layout/hProcess9"/>
    <dgm:cxn modelId="{16A430BC-5F89-4838-B29F-58B70475A40E}" type="presParOf" srcId="{FD559267-4D16-4104-931F-7A87FD62A6D4}" destId="{D63C29A4-EDE8-4E9F-9EE7-1752FCEB8DA1}" srcOrd="6" destOrd="0" presId="urn:microsoft.com/office/officeart/2005/8/layout/hProcess9"/>
    <dgm:cxn modelId="{355AB050-4FD6-4806-B4D5-A51B01692082}" type="presParOf" srcId="{FD559267-4D16-4104-931F-7A87FD62A6D4}" destId="{C9AD98B5-E4A6-42D6-A98B-6213BB960E7F}" srcOrd="7" destOrd="0" presId="urn:microsoft.com/office/officeart/2005/8/layout/hProcess9"/>
    <dgm:cxn modelId="{654041A9-B904-411E-B8BB-D07896BB6537}" type="presParOf" srcId="{FD559267-4D16-4104-931F-7A87FD62A6D4}" destId="{61F4D09C-353F-40D6-A954-83A032A56750}"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B2B603-673A-4695-914A-6E5F28DCCEB7}" type="doc">
      <dgm:prSet loTypeId="urn:microsoft.com/office/officeart/2005/8/layout/vList5" loCatId="list" qsTypeId="urn:microsoft.com/office/officeart/2005/8/quickstyle/3d3" qsCatId="3D" csTypeId="urn:microsoft.com/office/officeart/2005/8/colors/accent2_2" csCatId="accent2" phldr="1"/>
      <dgm:spPr/>
      <dgm:t>
        <a:bodyPr/>
        <a:lstStyle/>
        <a:p>
          <a:endParaRPr lang="en-US"/>
        </a:p>
      </dgm:t>
    </dgm:pt>
    <dgm:pt modelId="{E5BC8852-F551-4C8C-868D-D70C5A161E47}">
      <dgm:prSet phldrT="[Text]" custT="1"/>
      <dgm:spPr/>
      <dgm:t>
        <a:bodyPr/>
        <a:lstStyle/>
        <a:p>
          <a:r>
            <a:rPr lang="en-US" sz="3200" b="1" dirty="0">
              <a:latin typeface="Franklin Gothic Medium Cond" panose="020B0606030402020204" pitchFamily="34" charset="0"/>
            </a:rPr>
            <a:t>Variables Removed</a:t>
          </a:r>
        </a:p>
      </dgm:t>
    </dgm:pt>
    <dgm:pt modelId="{2BDD6E21-FDDF-4B4F-BDD3-812BCF28FB34}" type="parTrans" cxnId="{BF9291F3-2365-48A0-8F78-49BE140519F1}">
      <dgm:prSet/>
      <dgm:spPr/>
      <dgm:t>
        <a:bodyPr/>
        <a:lstStyle/>
        <a:p>
          <a:endParaRPr lang="en-US" sz="3600">
            <a:latin typeface="Franklin Gothic Medium Cond" panose="020B0606030402020204" pitchFamily="34" charset="0"/>
          </a:endParaRPr>
        </a:p>
      </dgm:t>
    </dgm:pt>
    <dgm:pt modelId="{E9EB51CA-6E4C-4EFE-873A-15B8BAD706E4}" type="sibTrans" cxnId="{BF9291F3-2365-48A0-8F78-49BE140519F1}">
      <dgm:prSet/>
      <dgm:spPr/>
      <dgm:t>
        <a:bodyPr/>
        <a:lstStyle/>
        <a:p>
          <a:endParaRPr lang="en-US" sz="3600">
            <a:latin typeface="Franklin Gothic Medium Cond" panose="020B0606030402020204" pitchFamily="34" charset="0"/>
          </a:endParaRPr>
        </a:p>
      </dgm:t>
    </dgm:pt>
    <dgm:pt modelId="{F69C12B1-3CA7-48D8-9874-DBF587A9FA8B}">
      <dgm:prSet phldrT="[Text]" custT="1"/>
      <dgm:spPr/>
      <dgm:t>
        <a:bodyPr/>
        <a:lstStyle/>
        <a:p>
          <a:r>
            <a:rPr lang="en-US" sz="2400" b="1" dirty="0">
              <a:latin typeface="Franklin Gothic Medium Cond" panose="020B0606030402020204" pitchFamily="34" charset="0"/>
            </a:rPr>
            <a:t>ID</a:t>
          </a:r>
        </a:p>
      </dgm:t>
    </dgm:pt>
    <dgm:pt modelId="{9A5ECA7F-85C8-435F-9294-5D5EEDF60608}" type="parTrans" cxnId="{780CE100-DEC0-4968-A3F9-E4D9BE66302A}">
      <dgm:prSet/>
      <dgm:spPr/>
      <dgm:t>
        <a:bodyPr/>
        <a:lstStyle/>
        <a:p>
          <a:endParaRPr lang="en-US" sz="3600">
            <a:latin typeface="Franklin Gothic Medium Cond" panose="020B0606030402020204" pitchFamily="34" charset="0"/>
          </a:endParaRPr>
        </a:p>
      </dgm:t>
    </dgm:pt>
    <dgm:pt modelId="{E22B20F5-D82E-4DF5-B9B8-8EE9FBB82057}" type="sibTrans" cxnId="{780CE100-DEC0-4968-A3F9-E4D9BE66302A}">
      <dgm:prSet/>
      <dgm:spPr/>
      <dgm:t>
        <a:bodyPr/>
        <a:lstStyle/>
        <a:p>
          <a:endParaRPr lang="en-US" sz="3600">
            <a:latin typeface="Franklin Gothic Medium Cond" panose="020B0606030402020204" pitchFamily="34" charset="0"/>
          </a:endParaRPr>
        </a:p>
      </dgm:t>
    </dgm:pt>
    <dgm:pt modelId="{6256C39F-0719-4E57-99F9-A2ECE65417EE}">
      <dgm:prSet phldrT="[Text]" custT="1"/>
      <dgm:spPr/>
      <dgm:t>
        <a:bodyPr/>
        <a:lstStyle/>
        <a:p>
          <a:r>
            <a:rPr lang="en-US" sz="3200" b="1" dirty="0">
              <a:latin typeface="Franklin Gothic Medium Cond" panose="020B0606030402020204" pitchFamily="34" charset="0"/>
            </a:rPr>
            <a:t>Re-created variables</a:t>
          </a:r>
        </a:p>
      </dgm:t>
    </dgm:pt>
    <dgm:pt modelId="{C64017F0-B0B7-42B6-8163-831B139A04D4}" type="parTrans" cxnId="{7F322241-6216-4392-AA46-C5741B21870D}">
      <dgm:prSet/>
      <dgm:spPr/>
      <dgm:t>
        <a:bodyPr/>
        <a:lstStyle/>
        <a:p>
          <a:endParaRPr lang="en-US" sz="3600">
            <a:latin typeface="Franklin Gothic Medium Cond" panose="020B0606030402020204" pitchFamily="34" charset="0"/>
          </a:endParaRPr>
        </a:p>
      </dgm:t>
    </dgm:pt>
    <dgm:pt modelId="{848C2D01-A9F0-4C3C-ABCB-CF7BA261B254}" type="sibTrans" cxnId="{7F322241-6216-4392-AA46-C5741B21870D}">
      <dgm:prSet/>
      <dgm:spPr/>
      <dgm:t>
        <a:bodyPr/>
        <a:lstStyle/>
        <a:p>
          <a:endParaRPr lang="en-US" sz="3600">
            <a:latin typeface="Franklin Gothic Medium Cond" panose="020B0606030402020204" pitchFamily="34" charset="0"/>
          </a:endParaRPr>
        </a:p>
      </dgm:t>
    </dgm:pt>
    <dgm:pt modelId="{4B4CE004-E4F8-4DE6-A9A7-AD22E4012A47}">
      <dgm:prSet phldrT="[Text]" custT="1"/>
      <dgm:spPr/>
      <dgm:t>
        <a:bodyPr/>
        <a:lstStyle/>
        <a:p>
          <a:pPr>
            <a:buNone/>
          </a:pPr>
          <a:endParaRPr lang="en-US" sz="2400" b="1" dirty="0">
            <a:effectLst/>
            <a:latin typeface="Franklin Gothic Medium Cond" panose="020B0606030402020204" pitchFamily="34" charset="0"/>
          </a:endParaRPr>
        </a:p>
      </dgm:t>
    </dgm:pt>
    <dgm:pt modelId="{3C270662-9757-46F5-AA92-E3D79BF27BBA}" type="parTrans" cxnId="{57457DDD-27D1-4352-AD8A-CC183C9F9250}">
      <dgm:prSet/>
      <dgm:spPr/>
      <dgm:t>
        <a:bodyPr/>
        <a:lstStyle/>
        <a:p>
          <a:endParaRPr lang="en-US" sz="3600">
            <a:latin typeface="Franklin Gothic Medium Cond" panose="020B0606030402020204" pitchFamily="34" charset="0"/>
          </a:endParaRPr>
        </a:p>
      </dgm:t>
    </dgm:pt>
    <dgm:pt modelId="{8FDAAAC1-B4E5-43C9-BFB6-194DCE6A2140}" type="sibTrans" cxnId="{57457DDD-27D1-4352-AD8A-CC183C9F9250}">
      <dgm:prSet/>
      <dgm:spPr/>
      <dgm:t>
        <a:bodyPr/>
        <a:lstStyle/>
        <a:p>
          <a:endParaRPr lang="en-US" sz="3600">
            <a:latin typeface="Franklin Gothic Medium Cond" panose="020B0606030402020204" pitchFamily="34" charset="0"/>
          </a:endParaRPr>
        </a:p>
      </dgm:t>
    </dgm:pt>
    <dgm:pt modelId="{566D5414-AFB4-4ABD-B50D-166ACF09DA8C}">
      <dgm:prSet phldrT="[Text]" custT="1"/>
      <dgm:spPr/>
      <dgm:t>
        <a:bodyPr/>
        <a:lstStyle/>
        <a:p>
          <a:r>
            <a:rPr lang="en-US" sz="3200" dirty="0">
              <a:latin typeface="Franklin Gothic Medium Cond" panose="020B0606030402020204" pitchFamily="34" charset="0"/>
            </a:rPr>
            <a:t>Changed Variable Type </a:t>
          </a:r>
        </a:p>
      </dgm:t>
    </dgm:pt>
    <dgm:pt modelId="{1DB0CBD5-4C02-490F-9162-DA1DCEB14FBB}" type="parTrans" cxnId="{D4647DF8-4CC5-440C-9ACF-9ED55D67928E}">
      <dgm:prSet/>
      <dgm:spPr/>
      <dgm:t>
        <a:bodyPr/>
        <a:lstStyle/>
        <a:p>
          <a:endParaRPr lang="en-US" sz="3600">
            <a:latin typeface="Franklin Gothic Medium Cond" panose="020B0606030402020204" pitchFamily="34" charset="0"/>
          </a:endParaRPr>
        </a:p>
      </dgm:t>
    </dgm:pt>
    <dgm:pt modelId="{85C23EA8-C317-4C57-BAE5-EEB9D909169A}" type="sibTrans" cxnId="{D4647DF8-4CC5-440C-9ACF-9ED55D67928E}">
      <dgm:prSet/>
      <dgm:spPr/>
      <dgm:t>
        <a:bodyPr/>
        <a:lstStyle/>
        <a:p>
          <a:endParaRPr lang="en-US" sz="3600">
            <a:latin typeface="Franklin Gothic Medium Cond" panose="020B0606030402020204" pitchFamily="34" charset="0"/>
          </a:endParaRPr>
        </a:p>
      </dgm:t>
    </dgm:pt>
    <dgm:pt modelId="{7080EDFC-B8F8-4096-BE16-4786935FCBE4}">
      <dgm:prSet phldrT="[Text]" custT="1"/>
      <dgm:spPr/>
      <dgm:t>
        <a:bodyPr/>
        <a:lstStyle/>
        <a:p>
          <a:pPr>
            <a:buNone/>
          </a:pPr>
          <a:r>
            <a:rPr lang="en-US" sz="2000" b="1" dirty="0">
              <a:latin typeface="Franklin Gothic Medium Cond" panose="020B0606030402020204" pitchFamily="34" charset="0"/>
            </a:rPr>
            <a:t>	</a:t>
          </a:r>
        </a:p>
      </dgm:t>
    </dgm:pt>
    <dgm:pt modelId="{EB26B76C-104E-459D-9168-39DF9B7A4166}" type="parTrans" cxnId="{40C3C576-1C36-44D2-8BDE-7FF9C86225E3}">
      <dgm:prSet/>
      <dgm:spPr/>
      <dgm:t>
        <a:bodyPr/>
        <a:lstStyle/>
        <a:p>
          <a:endParaRPr lang="en-US" sz="3600">
            <a:latin typeface="Franklin Gothic Medium Cond" panose="020B0606030402020204" pitchFamily="34" charset="0"/>
          </a:endParaRPr>
        </a:p>
      </dgm:t>
    </dgm:pt>
    <dgm:pt modelId="{0D81E12D-3A65-41C8-BC09-B4B3606C20C3}" type="sibTrans" cxnId="{40C3C576-1C36-44D2-8BDE-7FF9C86225E3}">
      <dgm:prSet/>
      <dgm:spPr/>
      <dgm:t>
        <a:bodyPr/>
        <a:lstStyle/>
        <a:p>
          <a:endParaRPr lang="en-US" sz="3600">
            <a:latin typeface="Franklin Gothic Medium Cond" panose="020B0606030402020204" pitchFamily="34" charset="0"/>
          </a:endParaRPr>
        </a:p>
      </dgm:t>
    </dgm:pt>
    <dgm:pt modelId="{3DF8418C-5702-4040-BCD0-504135BC56B4}" type="pres">
      <dgm:prSet presAssocID="{86B2B603-673A-4695-914A-6E5F28DCCEB7}" presName="Name0" presStyleCnt="0">
        <dgm:presLayoutVars>
          <dgm:dir/>
          <dgm:animLvl val="lvl"/>
          <dgm:resizeHandles val="exact"/>
        </dgm:presLayoutVars>
      </dgm:prSet>
      <dgm:spPr/>
    </dgm:pt>
    <dgm:pt modelId="{2A3F4226-B7D8-4DE4-AD40-C9D5A00DBC1F}" type="pres">
      <dgm:prSet presAssocID="{E5BC8852-F551-4C8C-868D-D70C5A161E47}" presName="linNode" presStyleCnt="0"/>
      <dgm:spPr/>
    </dgm:pt>
    <dgm:pt modelId="{9E90134F-4C38-40F5-87D2-D3ED802FA959}" type="pres">
      <dgm:prSet presAssocID="{E5BC8852-F551-4C8C-868D-D70C5A161E47}" presName="parentText" presStyleLbl="node1" presStyleIdx="0" presStyleCnt="3" custLinFactNeighborY="-919">
        <dgm:presLayoutVars>
          <dgm:chMax val="1"/>
          <dgm:bulletEnabled val="1"/>
        </dgm:presLayoutVars>
      </dgm:prSet>
      <dgm:spPr/>
    </dgm:pt>
    <dgm:pt modelId="{C0664114-000C-4EE9-8ED4-F1CDFFF59EFB}" type="pres">
      <dgm:prSet presAssocID="{E5BC8852-F551-4C8C-868D-D70C5A161E47}" presName="descendantText" presStyleLbl="alignAccFollowNode1" presStyleIdx="0" presStyleCnt="3" custLinFactNeighborX="0">
        <dgm:presLayoutVars>
          <dgm:bulletEnabled val="1"/>
        </dgm:presLayoutVars>
      </dgm:prSet>
      <dgm:spPr/>
    </dgm:pt>
    <dgm:pt modelId="{383C5421-0817-457D-849A-D3B432CD9862}" type="pres">
      <dgm:prSet presAssocID="{E9EB51CA-6E4C-4EFE-873A-15B8BAD706E4}" presName="sp" presStyleCnt="0"/>
      <dgm:spPr/>
    </dgm:pt>
    <dgm:pt modelId="{EECE3CE3-8157-45CE-B73B-66D74C404B36}" type="pres">
      <dgm:prSet presAssocID="{6256C39F-0719-4E57-99F9-A2ECE65417EE}" presName="linNode" presStyleCnt="0"/>
      <dgm:spPr/>
    </dgm:pt>
    <dgm:pt modelId="{38CE20A2-C924-4861-997B-76489AF9BE9E}" type="pres">
      <dgm:prSet presAssocID="{6256C39F-0719-4E57-99F9-A2ECE65417EE}" presName="parentText" presStyleLbl="node1" presStyleIdx="1" presStyleCnt="3">
        <dgm:presLayoutVars>
          <dgm:chMax val="1"/>
          <dgm:bulletEnabled val="1"/>
        </dgm:presLayoutVars>
      </dgm:prSet>
      <dgm:spPr/>
    </dgm:pt>
    <dgm:pt modelId="{EAE59562-3E62-4355-A773-D134AA5F3DE3}" type="pres">
      <dgm:prSet presAssocID="{6256C39F-0719-4E57-99F9-A2ECE65417EE}" presName="descendantText" presStyleLbl="alignAccFollowNode1" presStyleIdx="1" presStyleCnt="3" custLinFactNeighborX="-1342" custLinFactNeighborY="0">
        <dgm:presLayoutVars>
          <dgm:bulletEnabled val="1"/>
        </dgm:presLayoutVars>
      </dgm:prSet>
      <dgm:spPr/>
    </dgm:pt>
    <dgm:pt modelId="{83033AA7-F6DE-4CAD-A1A3-7D1A318453DF}" type="pres">
      <dgm:prSet presAssocID="{848C2D01-A9F0-4C3C-ABCB-CF7BA261B254}" presName="sp" presStyleCnt="0"/>
      <dgm:spPr/>
    </dgm:pt>
    <dgm:pt modelId="{D6FF4EBD-EC2B-42DF-B485-0CD5E227383E}" type="pres">
      <dgm:prSet presAssocID="{566D5414-AFB4-4ABD-B50D-166ACF09DA8C}" presName="linNode" presStyleCnt="0"/>
      <dgm:spPr/>
    </dgm:pt>
    <dgm:pt modelId="{34343F2F-F985-4E3D-8AC2-DFD2611E4D78}" type="pres">
      <dgm:prSet presAssocID="{566D5414-AFB4-4ABD-B50D-166ACF09DA8C}" presName="parentText" presStyleLbl="node1" presStyleIdx="2" presStyleCnt="3">
        <dgm:presLayoutVars>
          <dgm:chMax val="1"/>
          <dgm:bulletEnabled val="1"/>
        </dgm:presLayoutVars>
      </dgm:prSet>
      <dgm:spPr/>
    </dgm:pt>
    <dgm:pt modelId="{78E9E5B0-2127-49CD-B3AC-772A6A6F2D63}" type="pres">
      <dgm:prSet presAssocID="{566D5414-AFB4-4ABD-B50D-166ACF09DA8C}" presName="descendantText" presStyleLbl="alignAccFollowNode1" presStyleIdx="2" presStyleCnt="3" custLinFactNeighborY="0">
        <dgm:presLayoutVars>
          <dgm:bulletEnabled val="1"/>
        </dgm:presLayoutVars>
      </dgm:prSet>
      <dgm:spPr/>
    </dgm:pt>
  </dgm:ptLst>
  <dgm:cxnLst>
    <dgm:cxn modelId="{780CE100-DEC0-4968-A3F9-E4D9BE66302A}" srcId="{E5BC8852-F551-4C8C-868D-D70C5A161E47}" destId="{F69C12B1-3CA7-48D8-9874-DBF587A9FA8B}" srcOrd="0" destOrd="0" parTransId="{9A5ECA7F-85C8-435F-9294-5D5EEDF60608}" sibTransId="{E22B20F5-D82E-4DF5-B9B8-8EE9FBB82057}"/>
    <dgm:cxn modelId="{7F322241-6216-4392-AA46-C5741B21870D}" srcId="{86B2B603-673A-4695-914A-6E5F28DCCEB7}" destId="{6256C39F-0719-4E57-99F9-A2ECE65417EE}" srcOrd="1" destOrd="0" parTransId="{C64017F0-B0B7-42B6-8163-831B139A04D4}" sibTransId="{848C2D01-A9F0-4C3C-ABCB-CF7BA261B254}"/>
    <dgm:cxn modelId="{54AD3E4C-2EC9-4F6E-9B01-6BCD718A7601}" type="presOf" srcId="{6256C39F-0719-4E57-99F9-A2ECE65417EE}" destId="{38CE20A2-C924-4861-997B-76489AF9BE9E}" srcOrd="0" destOrd="0" presId="urn:microsoft.com/office/officeart/2005/8/layout/vList5"/>
    <dgm:cxn modelId="{1C43DA71-9253-4F37-B052-9AFD630841BC}" type="presOf" srcId="{F69C12B1-3CA7-48D8-9874-DBF587A9FA8B}" destId="{C0664114-000C-4EE9-8ED4-F1CDFFF59EFB}" srcOrd="0" destOrd="0" presId="urn:microsoft.com/office/officeart/2005/8/layout/vList5"/>
    <dgm:cxn modelId="{40C3C576-1C36-44D2-8BDE-7FF9C86225E3}" srcId="{566D5414-AFB4-4ABD-B50D-166ACF09DA8C}" destId="{7080EDFC-B8F8-4096-BE16-4786935FCBE4}" srcOrd="0" destOrd="0" parTransId="{EB26B76C-104E-459D-9168-39DF9B7A4166}" sibTransId="{0D81E12D-3A65-41C8-BC09-B4B3606C20C3}"/>
    <dgm:cxn modelId="{6361A77A-B7B2-498D-B1CE-A393F3729E45}" type="presOf" srcId="{566D5414-AFB4-4ABD-B50D-166ACF09DA8C}" destId="{34343F2F-F985-4E3D-8AC2-DFD2611E4D78}" srcOrd="0" destOrd="0" presId="urn:microsoft.com/office/officeart/2005/8/layout/vList5"/>
    <dgm:cxn modelId="{7BBDEFA5-EC05-470A-BBEA-EDBC5D0F58D7}" type="presOf" srcId="{E5BC8852-F551-4C8C-868D-D70C5A161E47}" destId="{9E90134F-4C38-40F5-87D2-D3ED802FA959}" srcOrd="0" destOrd="0" presId="urn:microsoft.com/office/officeart/2005/8/layout/vList5"/>
    <dgm:cxn modelId="{389DBDBB-7520-4ECF-B11A-085C7BFAF94E}" type="presOf" srcId="{4B4CE004-E4F8-4DE6-A9A7-AD22E4012A47}" destId="{EAE59562-3E62-4355-A773-D134AA5F3DE3}" srcOrd="0" destOrd="0" presId="urn:microsoft.com/office/officeart/2005/8/layout/vList5"/>
    <dgm:cxn modelId="{C91A7BDA-29CF-4703-9BDA-482DACC2CF45}" type="presOf" srcId="{7080EDFC-B8F8-4096-BE16-4786935FCBE4}" destId="{78E9E5B0-2127-49CD-B3AC-772A6A6F2D63}" srcOrd="0" destOrd="0" presId="urn:microsoft.com/office/officeart/2005/8/layout/vList5"/>
    <dgm:cxn modelId="{57457DDD-27D1-4352-AD8A-CC183C9F9250}" srcId="{6256C39F-0719-4E57-99F9-A2ECE65417EE}" destId="{4B4CE004-E4F8-4DE6-A9A7-AD22E4012A47}" srcOrd="0" destOrd="0" parTransId="{3C270662-9757-46F5-AA92-E3D79BF27BBA}" sibTransId="{8FDAAAC1-B4E5-43C9-BFB6-194DCE6A2140}"/>
    <dgm:cxn modelId="{7C2C67E4-CA5D-462C-BFDF-00702832B947}" type="presOf" srcId="{86B2B603-673A-4695-914A-6E5F28DCCEB7}" destId="{3DF8418C-5702-4040-BCD0-504135BC56B4}" srcOrd="0" destOrd="0" presId="urn:microsoft.com/office/officeart/2005/8/layout/vList5"/>
    <dgm:cxn modelId="{BF9291F3-2365-48A0-8F78-49BE140519F1}" srcId="{86B2B603-673A-4695-914A-6E5F28DCCEB7}" destId="{E5BC8852-F551-4C8C-868D-D70C5A161E47}" srcOrd="0" destOrd="0" parTransId="{2BDD6E21-FDDF-4B4F-BDD3-812BCF28FB34}" sibTransId="{E9EB51CA-6E4C-4EFE-873A-15B8BAD706E4}"/>
    <dgm:cxn modelId="{D4647DF8-4CC5-440C-9ACF-9ED55D67928E}" srcId="{86B2B603-673A-4695-914A-6E5F28DCCEB7}" destId="{566D5414-AFB4-4ABD-B50D-166ACF09DA8C}" srcOrd="2" destOrd="0" parTransId="{1DB0CBD5-4C02-490F-9162-DA1DCEB14FBB}" sibTransId="{85C23EA8-C317-4C57-BAE5-EEB9D909169A}"/>
    <dgm:cxn modelId="{A677BE1C-C386-4D81-B5CC-4CB0A33965AF}" type="presParOf" srcId="{3DF8418C-5702-4040-BCD0-504135BC56B4}" destId="{2A3F4226-B7D8-4DE4-AD40-C9D5A00DBC1F}" srcOrd="0" destOrd="0" presId="urn:microsoft.com/office/officeart/2005/8/layout/vList5"/>
    <dgm:cxn modelId="{ECBA693A-0999-4EBA-8CEF-B2CEA5AB266D}" type="presParOf" srcId="{2A3F4226-B7D8-4DE4-AD40-C9D5A00DBC1F}" destId="{9E90134F-4C38-40F5-87D2-D3ED802FA959}" srcOrd="0" destOrd="0" presId="urn:microsoft.com/office/officeart/2005/8/layout/vList5"/>
    <dgm:cxn modelId="{6B3DCFC3-E324-4782-8F50-7D883D938360}" type="presParOf" srcId="{2A3F4226-B7D8-4DE4-AD40-C9D5A00DBC1F}" destId="{C0664114-000C-4EE9-8ED4-F1CDFFF59EFB}" srcOrd="1" destOrd="0" presId="urn:microsoft.com/office/officeart/2005/8/layout/vList5"/>
    <dgm:cxn modelId="{E3215E42-80A3-4D69-8C0B-83F7126A0155}" type="presParOf" srcId="{3DF8418C-5702-4040-BCD0-504135BC56B4}" destId="{383C5421-0817-457D-849A-D3B432CD9862}" srcOrd="1" destOrd="0" presId="urn:microsoft.com/office/officeart/2005/8/layout/vList5"/>
    <dgm:cxn modelId="{B83A79A9-572E-4BE7-A0E7-192F1D433B4B}" type="presParOf" srcId="{3DF8418C-5702-4040-BCD0-504135BC56B4}" destId="{EECE3CE3-8157-45CE-B73B-66D74C404B36}" srcOrd="2" destOrd="0" presId="urn:microsoft.com/office/officeart/2005/8/layout/vList5"/>
    <dgm:cxn modelId="{34BE1CD4-45EF-43EC-BD91-E7911A16F371}" type="presParOf" srcId="{EECE3CE3-8157-45CE-B73B-66D74C404B36}" destId="{38CE20A2-C924-4861-997B-76489AF9BE9E}" srcOrd="0" destOrd="0" presId="urn:microsoft.com/office/officeart/2005/8/layout/vList5"/>
    <dgm:cxn modelId="{447E4522-D75C-4C20-BF31-B75487FD7032}" type="presParOf" srcId="{EECE3CE3-8157-45CE-B73B-66D74C404B36}" destId="{EAE59562-3E62-4355-A773-D134AA5F3DE3}" srcOrd="1" destOrd="0" presId="urn:microsoft.com/office/officeart/2005/8/layout/vList5"/>
    <dgm:cxn modelId="{B08C012B-9A06-4D50-9DAB-5958DB5CA16C}" type="presParOf" srcId="{3DF8418C-5702-4040-BCD0-504135BC56B4}" destId="{83033AA7-F6DE-4CAD-A1A3-7D1A318453DF}" srcOrd="3" destOrd="0" presId="urn:microsoft.com/office/officeart/2005/8/layout/vList5"/>
    <dgm:cxn modelId="{C80B18B6-358C-46BE-863B-216B60EDB1CC}" type="presParOf" srcId="{3DF8418C-5702-4040-BCD0-504135BC56B4}" destId="{D6FF4EBD-EC2B-42DF-B485-0CD5E227383E}" srcOrd="4" destOrd="0" presId="urn:microsoft.com/office/officeart/2005/8/layout/vList5"/>
    <dgm:cxn modelId="{33BB28E5-C50E-4345-A435-13A322CF925B}" type="presParOf" srcId="{D6FF4EBD-EC2B-42DF-B485-0CD5E227383E}" destId="{34343F2F-F985-4E3D-8AC2-DFD2611E4D78}" srcOrd="0" destOrd="0" presId="urn:microsoft.com/office/officeart/2005/8/layout/vList5"/>
    <dgm:cxn modelId="{3F1E27FC-9875-42BE-AB41-F552EC9FDD4D}" type="presParOf" srcId="{D6FF4EBD-EC2B-42DF-B485-0CD5E227383E}" destId="{78E9E5B0-2127-49CD-B3AC-772A6A6F2D6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49626-CA2C-405C-B1AC-AEE4804AAC3C}">
      <dsp:nvSpPr>
        <dsp:cNvPr id="0" name=""/>
        <dsp:cNvSpPr/>
      </dsp:nvSpPr>
      <dsp:spPr>
        <a:xfrm>
          <a:off x="2980548" y="0"/>
          <a:ext cx="962185" cy="962185"/>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C0EA2EDB-44D7-4FB3-A5D5-608EF97D9AF1}">
      <dsp:nvSpPr>
        <dsp:cNvPr id="0" name=""/>
        <dsp:cNvSpPr/>
      </dsp:nvSpPr>
      <dsp:spPr>
        <a:xfrm>
          <a:off x="3456936" y="4360"/>
          <a:ext cx="5133612" cy="96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b="1" kern="1200" dirty="0">
              <a:latin typeface="Agency FB" panose="020B0503020202020204" pitchFamily="34" charset="0"/>
            </a:rPr>
            <a:t>Introduction to the Question</a:t>
          </a:r>
        </a:p>
      </dsp:txBody>
      <dsp:txXfrm>
        <a:off x="3456936" y="4360"/>
        <a:ext cx="5133612" cy="962185"/>
      </dsp:txXfrm>
    </dsp:sp>
    <dsp:sp modelId="{007FC550-FB77-497B-9FFC-C7D7554348FE}">
      <dsp:nvSpPr>
        <dsp:cNvPr id="0" name=""/>
        <dsp:cNvSpPr/>
      </dsp:nvSpPr>
      <dsp:spPr>
        <a:xfrm>
          <a:off x="2975843" y="966546"/>
          <a:ext cx="962185" cy="962185"/>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CCC78497-C7FF-446C-BE88-651D3069A51D}">
      <dsp:nvSpPr>
        <dsp:cNvPr id="0" name=""/>
        <dsp:cNvSpPr/>
      </dsp:nvSpPr>
      <dsp:spPr>
        <a:xfrm>
          <a:off x="3456936" y="966546"/>
          <a:ext cx="5133612" cy="96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b="1" kern="1200" dirty="0">
              <a:latin typeface="Agency FB" panose="020B0503020202020204" pitchFamily="34" charset="0"/>
            </a:rPr>
            <a:t>About the Dataset</a:t>
          </a:r>
        </a:p>
      </dsp:txBody>
      <dsp:txXfrm>
        <a:off x="3456936" y="966546"/>
        <a:ext cx="5133612" cy="962185"/>
      </dsp:txXfrm>
    </dsp:sp>
    <dsp:sp modelId="{CA870CB0-81B8-4FD4-9F68-1D53A1084FC9}">
      <dsp:nvSpPr>
        <dsp:cNvPr id="0" name=""/>
        <dsp:cNvSpPr/>
      </dsp:nvSpPr>
      <dsp:spPr>
        <a:xfrm>
          <a:off x="2975843" y="1928732"/>
          <a:ext cx="962185" cy="962185"/>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2D8718C7-2E53-4289-9366-A7AC404CEC1A}">
      <dsp:nvSpPr>
        <dsp:cNvPr id="0" name=""/>
        <dsp:cNvSpPr/>
      </dsp:nvSpPr>
      <dsp:spPr>
        <a:xfrm>
          <a:off x="3456936" y="1928732"/>
          <a:ext cx="5133612" cy="96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b="1" kern="1200" dirty="0">
              <a:latin typeface="Agency FB" panose="020B0503020202020204" pitchFamily="34" charset="0"/>
            </a:rPr>
            <a:t>Methodology</a:t>
          </a:r>
        </a:p>
      </dsp:txBody>
      <dsp:txXfrm>
        <a:off x="3456936" y="1928732"/>
        <a:ext cx="5133612" cy="962185"/>
      </dsp:txXfrm>
    </dsp:sp>
    <dsp:sp modelId="{6183090B-5B2C-448C-9D5B-98FD6D1D8215}">
      <dsp:nvSpPr>
        <dsp:cNvPr id="0" name=""/>
        <dsp:cNvSpPr/>
      </dsp:nvSpPr>
      <dsp:spPr>
        <a:xfrm>
          <a:off x="2975843" y="2890917"/>
          <a:ext cx="962185" cy="962185"/>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37324EF9-0E1E-4B81-BA57-F17D37C14BFE}">
      <dsp:nvSpPr>
        <dsp:cNvPr id="0" name=""/>
        <dsp:cNvSpPr/>
      </dsp:nvSpPr>
      <dsp:spPr>
        <a:xfrm>
          <a:off x="3456936" y="2890917"/>
          <a:ext cx="5133612" cy="96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b="1" kern="1200" dirty="0">
              <a:latin typeface="Agency FB" panose="020B0503020202020204" pitchFamily="34" charset="0"/>
            </a:rPr>
            <a:t>Explanatory Analysis</a:t>
          </a:r>
          <a:br>
            <a:rPr lang="en-US" sz="2400" b="1" kern="1200" dirty="0">
              <a:latin typeface="Agency FB" panose="020B0503020202020204" pitchFamily="34" charset="0"/>
            </a:rPr>
          </a:br>
          <a:endParaRPr lang="en-US" sz="2400" b="1" kern="1200" dirty="0">
            <a:latin typeface="Agency FB" panose="020B0503020202020204" pitchFamily="34" charset="0"/>
          </a:endParaRPr>
        </a:p>
      </dsp:txBody>
      <dsp:txXfrm>
        <a:off x="3456936" y="2890917"/>
        <a:ext cx="5133612" cy="962185"/>
      </dsp:txXfrm>
    </dsp:sp>
    <dsp:sp modelId="{1624B89D-9F56-4436-A22B-BEB6CBA7448C}">
      <dsp:nvSpPr>
        <dsp:cNvPr id="0" name=""/>
        <dsp:cNvSpPr/>
      </dsp:nvSpPr>
      <dsp:spPr>
        <a:xfrm>
          <a:off x="2975843" y="3853103"/>
          <a:ext cx="962185" cy="962185"/>
        </a:xfrm>
        <a:prstGeom prst="ellipse">
          <a:avLst/>
        </a:prstGeom>
        <a:solidFill>
          <a:schemeClr val="accen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sp>
    <dsp:sp modelId="{F4F8DBE1-D9D2-4385-B5E7-E27A29A245F0}">
      <dsp:nvSpPr>
        <dsp:cNvPr id="0" name=""/>
        <dsp:cNvSpPr/>
      </dsp:nvSpPr>
      <dsp:spPr>
        <a:xfrm>
          <a:off x="3456936" y="3853103"/>
          <a:ext cx="5133612" cy="962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 rIns="0" bIns="45720" numCol="1" spcCol="1270" anchor="ctr" anchorCtr="0">
          <a:noAutofit/>
        </a:bodyPr>
        <a:lstStyle/>
        <a:p>
          <a:pPr marL="0" lvl="0" indent="0" algn="l" defTabSz="1600200">
            <a:lnSpc>
              <a:spcPct val="90000"/>
            </a:lnSpc>
            <a:spcBef>
              <a:spcPct val="0"/>
            </a:spcBef>
            <a:spcAft>
              <a:spcPct val="35000"/>
            </a:spcAft>
            <a:buNone/>
          </a:pPr>
          <a:r>
            <a:rPr lang="en-US" sz="3600" b="1" kern="1200" dirty="0">
              <a:latin typeface="Agency FB" panose="020B0503020202020204" pitchFamily="34" charset="0"/>
            </a:rPr>
            <a:t>Suggestions for advanced Analysis</a:t>
          </a:r>
        </a:p>
      </dsp:txBody>
      <dsp:txXfrm>
        <a:off x="3456936" y="3853103"/>
        <a:ext cx="5133612" cy="9621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CA921-E1F5-4B01-BF4A-16CA1F0CA780}">
      <dsp:nvSpPr>
        <dsp:cNvPr id="0" name=""/>
        <dsp:cNvSpPr/>
      </dsp:nvSpPr>
      <dsp:spPr>
        <a:xfrm>
          <a:off x="698420" y="0"/>
          <a:ext cx="7915433" cy="5418667"/>
        </a:xfrm>
        <a:prstGeom prst="rightArrow">
          <a:avLst/>
        </a:prstGeom>
        <a:solidFill>
          <a:schemeClr val="accent2">
            <a:tint val="40000"/>
            <a:hueOff val="0"/>
            <a:satOff val="0"/>
            <a:lumOff val="0"/>
            <a:alphaOff val="0"/>
          </a:schemeClr>
        </a:solidFill>
        <a:ln>
          <a:noFill/>
        </a:ln>
        <a:effectLst>
          <a:outerShdw blurRad="38100" dist="254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8661B59-3BC4-417F-8251-8D34A41D5704}">
      <dsp:nvSpPr>
        <dsp:cNvPr id="0" name=""/>
        <dsp:cNvSpPr/>
      </dsp:nvSpPr>
      <dsp:spPr>
        <a:xfrm>
          <a:off x="4092" y="1625600"/>
          <a:ext cx="1789248" cy="216746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brightRoom"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Data Cleaning</a:t>
          </a:r>
        </a:p>
      </dsp:txBody>
      <dsp:txXfrm>
        <a:off x="91436" y="1712944"/>
        <a:ext cx="1614560" cy="1992778"/>
      </dsp:txXfrm>
    </dsp:sp>
    <dsp:sp modelId="{0DE83B8F-C813-4936-9208-55C4F078F238}">
      <dsp:nvSpPr>
        <dsp:cNvPr id="0" name=""/>
        <dsp:cNvSpPr/>
      </dsp:nvSpPr>
      <dsp:spPr>
        <a:xfrm>
          <a:off x="1882802" y="1625600"/>
          <a:ext cx="1789248" cy="216746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brightRoom"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Splitting the dataset into training and testing</a:t>
          </a:r>
        </a:p>
      </dsp:txBody>
      <dsp:txXfrm>
        <a:off x="1970146" y="1712944"/>
        <a:ext cx="1614560" cy="1992778"/>
      </dsp:txXfrm>
    </dsp:sp>
    <dsp:sp modelId="{1F018718-4083-44B6-8058-E0B8656ED9EE}">
      <dsp:nvSpPr>
        <dsp:cNvPr id="0" name=""/>
        <dsp:cNvSpPr/>
      </dsp:nvSpPr>
      <dsp:spPr>
        <a:xfrm>
          <a:off x="3761513" y="1625600"/>
          <a:ext cx="1789248" cy="216746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brightRoom"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Performing descriptive analysis on the training dataset</a:t>
          </a:r>
        </a:p>
      </dsp:txBody>
      <dsp:txXfrm>
        <a:off x="3848857" y="1712944"/>
        <a:ext cx="1614560" cy="1992778"/>
      </dsp:txXfrm>
    </dsp:sp>
    <dsp:sp modelId="{D63C29A4-EDE8-4E9F-9EE7-1752FCEB8DA1}">
      <dsp:nvSpPr>
        <dsp:cNvPr id="0" name=""/>
        <dsp:cNvSpPr/>
      </dsp:nvSpPr>
      <dsp:spPr>
        <a:xfrm>
          <a:off x="5640223" y="1625600"/>
          <a:ext cx="1789248" cy="216746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brightRoom"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Obtaining suggestions for advanced analysis</a:t>
          </a:r>
        </a:p>
      </dsp:txBody>
      <dsp:txXfrm>
        <a:off x="5727567" y="1712944"/>
        <a:ext cx="1614560" cy="1992778"/>
      </dsp:txXfrm>
    </dsp:sp>
    <dsp:sp modelId="{61F4D09C-353F-40D6-A954-83A032A56750}">
      <dsp:nvSpPr>
        <dsp:cNvPr id="0" name=""/>
        <dsp:cNvSpPr/>
      </dsp:nvSpPr>
      <dsp:spPr>
        <a:xfrm>
          <a:off x="7518934" y="1625600"/>
          <a:ext cx="1789248" cy="2167466"/>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brightRoom"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Finding the best possible model to do the prediction</a:t>
          </a:r>
        </a:p>
      </dsp:txBody>
      <dsp:txXfrm>
        <a:off x="7606278" y="1712944"/>
        <a:ext cx="1614560" cy="1992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64114-000C-4EE9-8ED4-F1CDFFF59EFB}">
      <dsp:nvSpPr>
        <dsp:cNvPr id="0" name=""/>
        <dsp:cNvSpPr/>
      </dsp:nvSpPr>
      <dsp:spPr>
        <a:xfrm rot="5400000">
          <a:off x="6945426" y="-2742496"/>
          <a:ext cx="1343051" cy="7168896"/>
        </a:xfrm>
        <a:prstGeom prst="round2SameRect">
          <a:avLst/>
        </a:prstGeom>
        <a:solidFill>
          <a:schemeClr val="accent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b="1" kern="1200" dirty="0">
              <a:latin typeface="Franklin Gothic Medium Cond" panose="020B0606030402020204" pitchFamily="34" charset="0"/>
            </a:rPr>
            <a:t>ID</a:t>
          </a:r>
        </a:p>
      </dsp:txBody>
      <dsp:txXfrm rot="-5400000">
        <a:off x="4032504" y="235988"/>
        <a:ext cx="7103334" cy="1211927"/>
      </dsp:txXfrm>
    </dsp:sp>
    <dsp:sp modelId="{9E90134F-4C38-40F5-87D2-D3ED802FA959}">
      <dsp:nvSpPr>
        <dsp:cNvPr id="0" name=""/>
        <dsp:cNvSpPr/>
      </dsp:nvSpPr>
      <dsp:spPr>
        <a:xfrm>
          <a:off x="0" y="0"/>
          <a:ext cx="4032504" cy="1678814"/>
        </a:xfrm>
        <a:prstGeom prst="roundRect">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Franklin Gothic Medium Cond" panose="020B0606030402020204" pitchFamily="34" charset="0"/>
            </a:rPr>
            <a:t>Variables Removed</a:t>
          </a:r>
        </a:p>
      </dsp:txBody>
      <dsp:txXfrm>
        <a:off x="81953" y="81953"/>
        <a:ext cx="3868598" cy="1514908"/>
      </dsp:txXfrm>
    </dsp:sp>
    <dsp:sp modelId="{EAE59562-3E62-4355-A773-D134AA5F3DE3}">
      <dsp:nvSpPr>
        <dsp:cNvPr id="0" name=""/>
        <dsp:cNvSpPr/>
      </dsp:nvSpPr>
      <dsp:spPr>
        <a:xfrm rot="5400000">
          <a:off x="6891309" y="-979741"/>
          <a:ext cx="1343051" cy="7168896"/>
        </a:xfrm>
        <a:prstGeom prst="round2SameRect">
          <a:avLst/>
        </a:prstGeom>
        <a:solidFill>
          <a:schemeClr val="accent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None/>
          </a:pPr>
          <a:endParaRPr lang="en-US" sz="2400" b="1" kern="1200" dirty="0">
            <a:effectLst/>
            <a:latin typeface="Franklin Gothic Medium Cond" panose="020B0606030402020204" pitchFamily="34" charset="0"/>
          </a:endParaRPr>
        </a:p>
      </dsp:txBody>
      <dsp:txXfrm rot="-5400000">
        <a:off x="3978387" y="1998743"/>
        <a:ext cx="7103334" cy="1211927"/>
      </dsp:txXfrm>
    </dsp:sp>
    <dsp:sp modelId="{38CE20A2-C924-4861-997B-76489AF9BE9E}">
      <dsp:nvSpPr>
        <dsp:cNvPr id="0" name=""/>
        <dsp:cNvSpPr/>
      </dsp:nvSpPr>
      <dsp:spPr>
        <a:xfrm>
          <a:off x="0" y="1765299"/>
          <a:ext cx="4032504" cy="1678814"/>
        </a:xfrm>
        <a:prstGeom prst="roundRect">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Franklin Gothic Medium Cond" panose="020B0606030402020204" pitchFamily="34" charset="0"/>
            </a:rPr>
            <a:t>Re-created variables</a:t>
          </a:r>
        </a:p>
      </dsp:txBody>
      <dsp:txXfrm>
        <a:off x="81953" y="1847252"/>
        <a:ext cx="3868598" cy="1514908"/>
      </dsp:txXfrm>
    </dsp:sp>
    <dsp:sp modelId="{78E9E5B0-2127-49CD-B3AC-772A6A6F2D63}">
      <dsp:nvSpPr>
        <dsp:cNvPr id="0" name=""/>
        <dsp:cNvSpPr/>
      </dsp:nvSpPr>
      <dsp:spPr>
        <a:xfrm rot="5400000">
          <a:off x="6945426" y="783013"/>
          <a:ext cx="1343051" cy="7168896"/>
        </a:xfrm>
        <a:prstGeom prst="round2SameRect">
          <a:avLst/>
        </a:prstGeom>
        <a:solidFill>
          <a:schemeClr val="accent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b="1" kern="1200" dirty="0">
              <a:latin typeface="Franklin Gothic Medium Cond" panose="020B0606030402020204" pitchFamily="34" charset="0"/>
            </a:rPr>
            <a:t>	</a:t>
          </a:r>
        </a:p>
      </dsp:txBody>
      <dsp:txXfrm rot="-5400000">
        <a:off x="4032504" y="3761497"/>
        <a:ext cx="7103334" cy="1211927"/>
      </dsp:txXfrm>
    </dsp:sp>
    <dsp:sp modelId="{34343F2F-F985-4E3D-8AC2-DFD2611E4D78}">
      <dsp:nvSpPr>
        <dsp:cNvPr id="0" name=""/>
        <dsp:cNvSpPr/>
      </dsp:nvSpPr>
      <dsp:spPr>
        <a:xfrm>
          <a:off x="0" y="3528054"/>
          <a:ext cx="4032504" cy="1678814"/>
        </a:xfrm>
        <a:prstGeom prst="roundRect">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Franklin Gothic Medium Cond" panose="020B0606030402020204" pitchFamily="34" charset="0"/>
            </a:rPr>
            <a:t>Changed Variable Type </a:t>
          </a:r>
        </a:p>
      </dsp:txBody>
      <dsp:txXfrm>
        <a:off x="81953" y="3610007"/>
        <a:ext cx="3868598" cy="151490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254C61-9DA0-47F8-8CF3-D06517854585}" type="datetimeFigureOut">
              <a:rPr lang="en-US" smtClean="0"/>
              <a:t>7/26/2021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C111A-637E-4660-A1DF-B0FFF8CB4758}" type="slidenum">
              <a:rPr lang="en-US" smtClean="0"/>
              <a:t>‹#›</a:t>
            </a:fld>
            <a:endParaRPr lang="en-US"/>
          </a:p>
        </p:txBody>
      </p:sp>
    </p:spTree>
    <p:extLst>
      <p:ext uri="{BB962C8B-B14F-4D97-AF65-F5344CB8AC3E}">
        <p14:creationId xmlns:p14="http://schemas.microsoft.com/office/powerpoint/2010/main" val="4214448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BC111A-637E-4660-A1DF-B0FFF8CB4758}" type="slidenum">
              <a:rPr lang="en-US" smtClean="0"/>
              <a:t>26</a:t>
            </a:fld>
            <a:endParaRPr lang="en-US"/>
          </a:p>
        </p:txBody>
      </p:sp>
    </p:spTree>
    <p:extLst>
      <p:ext uri="{BB962C8B-B14F-4D97-AF65-F5344CB8AC3E}">
        <p14:creationId xmlns:p14="http://schemas.microsoft.com/office/powerpoint/2010/main" val="3946826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895428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3617619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4498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2408260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1176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725409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665673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11495553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2837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7752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04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1725548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6618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310900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9138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9670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9363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9208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18648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7163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88055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812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2D8F80-08CE-48F8-B864-47BC94ED5B9F}" type="datetimeFigureOut">
              <a:rPr lang="en-US" smtClean="0"/>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18738639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562282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7887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643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2D8F80-08CE-48F8-B864-47BC94ED5B9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3156460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2D8F80-08CE-48F8-B864-47BC94ED5B9F}" type="datetimeFigureOut">
              <a:rPr lang="en-US" smtClean="0"/>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436867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2D8F80-08CE-48F8-B864-47BC94ED5B9F}" type="datetimeFigureOut">
              <a:rPr lang="en-US" smtClean="0"/>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390127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2D8F80-08CE-48F8-B864-47BC94ED5B9F}" type="datetimeFigureOut">
              <a:rPr lang="en-US" smtClean="0"/>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3802196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2D8F80-08CE-48F8-B864-47BC94ED5B9F}" type="datetimeFigureOut">
              <a:rPr lang="en-US" smtClean="0"/>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BCC79-88B8-4174-8D53-D7DB296B72DA}" type="slidenum">
              <a:rPr lang="en-US" smtClean="0"/>
              <a:t>‹#›</a:t>
            </a:fld>
            <a:endParaRPr lang="en-US"/>
          </a:p>
        </p:txBody>
      </p:sp>
    </p:spTree>
    <p:extLst>
      <p:ext uri="{BB962C8B-B14F-4D97-AF65-F5344CB8AC3E}">
        <p14:creationId xmlns:p14="http://schemas.microsoft.com/office/powerpoint/2010/main" val="200676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4BCC79-88B8-4174-8D53-D7DB296B72DA}" type="slidenum">
              <a:rPr lang="en-US" smtClean="0"/>
              <a:t>‹#›</a:t>
            </a:fld>
            <a:endParaRPr lang="en-US"/>
          </a:p>
        </p:txBody>
      </p:sp>
      <p:sp>
        <p:nvSpPr>
          <p:cNvPr id="5" name="Date Placeholder 4"/>
          <p:cNvSpPr>
            <a:spLocks noGrp="1"/>
          </p:cNvSpPr>
          <p:nvPr>
            <p:ph type="dt" sz="half" idx="10"/>
          </p:nvPr>
        </p:nvSpPr>
        <p:spPr/>
        <p:txBody>
          <a:bodyPr/>
          <a:lstStyle/>
          <a:p>
            <a:fld id="{B52D8F80-08CE-48F8-B864-47BC94ED5B9F}" type="datetimeFigureOut">
              <a:rPr lang="en-US" smtClean="0"/>
              <a:t>7/26/2021</a:t>
            </a:fld>
            <a:endParaRPr lang="en-US"/>
          </a:p>
        </p:txBody>
      </p:sp>
    </p:spTree>
    <p:extLst>
      <p:ext uri="{BB962C8B-B14F-4D97-AF65-F5344CB8AC3E}">
        <p14:creationId xmlns:p14="http://schemas.microsoft.com/office/powerpoint/2010/main" val="297383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t="-17000" b="-17000"/>
          </a:stretch>
        </a:blip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000511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7/26/2021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49576441"/>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17/06/relationships/model3d" Target="../media/model3d1.glb"/><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2.xml"/><Relationship Id="rId7" Type="http://schemas.microsoft.com/office/2017/06/relationships/model3d" Target="../media/model3d2.glb"/><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906713"/>
            <a:ext cx="9001462" cy="2387600"/>
          </a:xfrm>
        </p:spPr>
        <p:txBody>
          <a:bodyPr/>
          <a:lstStyle/>
          <a:p>
            <a:pPr algn="ctr"/>
            <a:r>
              <a:rPr lang="en-US" dirty="0">
                <a:solidFill>
                  <a:schemeClr val="tx1"/>
                </a:solidFill>
                <a:latin typeface="Franklin Gothic Medium Cond" panose="020B0606030402020204" pitchFamily="34" charset="0"/>
              </a:rPr>
              <a:t>DESCRIPTIVE ANALYSIS OF THE  PERSONAL LOAN MODELING DATASET</a:t>
            </a:r>
            <a:endParaRPr lang="en-US" dirty="0">
              <a:solidFill>
                <a:schemeClr val="tx1"/>
              </a:solidFill>
            </a:endParaRPr>
          </a:p>
        </p:txBody>
      </p:sp>
      <p:sp>
        <p:nvSpPr>
          <p:cNvPr id="4" name="Rectangle 3">
            <a:extLst>
              <a:ext uri="{FF2B5EF4-FFF2-40B4-BE49-F238E27FC236}">
                <a16:creationId xmlns:a16="http://schemas.microsoft.com/office/drawing/2014/main" id="{A4150426-0E31-49CD-B201-6B2BB8C9D16F}"/>
              </a:ext>
            </a:extLst>
          </p:cNvPr>
          <p:cNvSpPr/>
          <p:nvPr/>
        </p:nvSpPr>
        <p:spPr>
          <a:xfrm>
            <a:off x="9764111" y="6032938"/>
            <a:ext cx="2073666" cy="58477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GROUP</a:t>
            </a:r>
            <a:r>
              <a:rPr kumimoji="0" lang="en-US" sz="1800" b="1"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 </a:t>
            </a:r>
            <a:r>
              <a:rPr kumimoji="0" lang="en-US" sz="3200" b="1"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2</a:t>
            </a:r>
            <a:endParaRPr kumimoji="0" lang="en-US" sz="1800" b="1"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11" name="Picture 10">
            <a:extLst>
              <a:ext uri="{FF2B5EF4-FFF2-40B4-BE49-F238E27FC236}">
                <a16:creationId xmlns:a16="http://schemas.microsoft.com/office/drawing/2014/main" id="{B9E68311-CEBA-42DD-8817-5D38CEB142E4}"/>
              </a:ext>
            </a:extLst>
          </p:cNvPr>
          <p:cNvPicPr/>
          <p:nvPr/>
        </p:nvPicPr>
        <p:blipFill>
          <a:blip r:embed="rId2" cstate="print">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919951" y="3294313"/>
            <a:ext cx="2354317" cy="2387601"/>
          </a:xfrm>
          <a:prstGeom prst="rect">
            <a:avLst/>
          </a:prstGeom>
        </p:spPr>
      </p:pic>
      <p:pic>
        <p:nvPicPr>
          <p:cNvPr id="8" name="Picture 7">
            <a:extLst>
              <a:ext uri="{FF2B5EF4-FFF2-40B4-BE49-F238E27FC236}">
                <a16:creationId xmlns:a16="http://schemas.microsoft.com/office/drawing/2014/main" id="{D1D4D789-2171-4901-AC05-E8E1C1347A12}"/>
              </a:ext>
            </a:extLst>
          </p:cNvPr>
          <p:cNvPicPr>
            <a:picLocks noChangeAspect="1"/>
          </p:cNvPicPr>
          <p:nvPr/>
        </p:nvPicPr>
        <p:blipFill>
          <a:blip r:embed="rId4"/>
          <a:stretch>
            <a:fillRect/>
          </a:stretch>
        </p:blipFill>
        <p:spPr>
          <a:xfrm>
            <a:off x="3741683" y="3853392"/>
            <a:ext cx="2354317" cy="2364644"/>
          </a:xfrm>
          <a:prstGeom prst="rect">
            <a:avLst/>
          </a:prstGeom>
        </p:spPr>
      </p:pic>
    </p:spTree>
    <p:extLst>
      <p:ext uri="{BB962C8B-B14F-4D97-AF65-F5344CB8AC3E}">
        <p14:creationId xmlns:p14="http://schemas.microsoft.com/office/powerpoint/2010/main" val="257375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DD1F-655F-46A8-BA30-EF079C3FD97D}"/>
              </a:ext>
            </a:extLst>
          </p:cNvPr>
          <p:cNvSpPr>
            <a:spLocks noGrp="1"/>
          </p:cNvSpPr>
          <p:nvPr>
            <p:ph type="title"/>
          </p:nvPr>
        </p:nvSpPr>
        <p:spPr>
          <a:xfrm>
            <a:off x="1315720" y="1171977"/>
            <a:ext cx="9875520" cy="2825983"/>
          </a:xfrm>
        </p:spPr>
        <p:style>
          <a:lnRef idx="0">
            <a:schemeClr val="accent2"/>
          </a:lnRef>
          <a:fillRef idx="3">
            <a:schemeClr val="accent2"/>
          </a:fillRef>
          <a:effectRef idx="3">
            <a:schemeClr val="accent2"/>
          </a:effectRef>
          <a:fontRef idx="minor">
            <a:schemeClr val="lt1"/>
          </a:fontRef>
        </p:style>
        <p:txBody>
          <a:bodyPr>
            <a:noAutofit/>
          </a:bodyPr>
          <a:lstStyle/>
          <a:p>
            <a:pPr algn="ctr"/>
            <a:r>
              <a:rPr lang="en-US" sz="7200" dirty="0">
                <a:ln w="0"/>
                <a:solidFill>
                  <a:schemeClr val="tx1"/>
                </a:solidFill>
                <a:effectLst>
                  <a:outerShdw blurRad="38100" dist="19050" dir="2700000" algn="tl" rotWithShape="0">
                    <a:schemeClr val="dk1">
                      <a:alpha val="40000"/>
                    </a:schemeClr>
                  </a:outerShdw>
                </a:effectLst>
                <a:latin typeface="Franklin Gothic Demi" panose="020B0703020102020204" pitchFamily="34" charset="0"/>
              </a:rPr>
              <a:t>4.EXPLANATORY ANALYSIS </a:t>
            </a:r>
            <a:br>
              <a:rPr lang="en-US" sz="3600" dirty="0">
                <a:ln w="0"/>
                <a:solidFill>
                  <a:schemeClr val="tx1"/>
                </a:solidFill>
                <a:effectLst>
                  <a:outerShdw blurRad="38100" dist="19050" dir="2700000" algn="tl" rotWithShape="0">
                    <a:schemeClr val="dk1">
                      <a:alpha val="40000"/>
                    </a:schemeClr>
                  </a:outerShdw>
                </a:effectLst>
              </a:rPr>
            </a:br>
            <a:endParaRPr lang="en-US" sz="360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71C4DCC6-EEFF-4B84-8059-FFA11401053C}"/>
              </a:ext>
            </a:extLst>
          </p:cNvPr>
          <p:cNvPicPr>
            <a:picLocks noChangeAspect="1"/>
          </p:cNvPicPr>
          <p:nvPr/>
        </p:nvPicPr>
        <p:blipFill>
          <a:blip r:embed="rId2"/>
          <a:stretch>
            <a:fillRect/>
          </a:stretch>
        </p:blipFill>
        <p:spPr>
          <a:xfrm>
            <a:off x="7070065" y="4220583"/>
            <a:ext cx="2440994" cy="1049610"/>
          </a:xfrm>
          <a:prstGeom prst="rect">
            <a:avLst/>
          </a:prstGeom>
        </p:spPr>
      </p:pic>
      <p:pic>
        <p:nvPicPr>
          <p:cNvPr id="4" name="Picture 3">
            <a:extLst>
              <a:ext uri="{FF2B5EF4-FFF2-40B4-BE49-F238E27FC236}">
                <a16:creationId xmlns:a16="http://schemas.microsoft.com/office/drawing/2014/main" id="{DC036D9E-ED5F-4AD6-88A4-850053E00FEC}"/>
              </a:ext>
            </a:extLst>
          </p:cNvPr>
          <p:cNvPicPr>
            <a:picLocks noChangeAspect="1"/>
          </p:cNvPicPr>
          <p:nvPr/>
        </p:nvPicPr>
        <p:blipFill>
          <a:blip r:embed="rId3"/>
          <a:stretch>
            <a:fillRect/>
          </a:stretch>
        </p:blipFill>
        <p:spPr>
          <a:xfrm>
            <a:off x="4472940" y="4258467"/>
            <a:ext cx="2194560" cy="1035232"/>
          </a:xfrm>
          <a:prstGeom prst="rect">
            <a:avLst/>
          </a:prstGeom>
        </p:spPr>
      </p:pic>
      <p:pic>
        <p:nvPicPr>
          <p:cNvPr id="5" name="Picture 4">
            <a:extLst>
              <a:ext uri="{FF2B5EF4-FFF2-40B4-BE49-F238E27FC236}">
                <a16:creationId xmlns:a16="http://schemas.microsoft.com/office/drawing/2014/main" id="{16CFEF66-AA88-40AE-8C03-C546AD213D83}"/>
              </a:ext>
            </a:extLst>
          </p:cNvPr>
          <p:cNvPicPr>
            <a:picLocks noChangeAspect="1"/>
          </p:cNvPicPr>
          <p:nvPr/>
        </p:nvPicPr>
        <p:blipFill>
          <a:blip r:embed="rId4"/>
          <a:stretch>
            <a:fillRect/>
          </a:stretch>
        </p:blipFill>
        <p:spPr>
          <a:xfrm>
            <a:off x="2460667" y="4333874"/>
            <a:ext cx="1440773" cy="950697"/>
          </a:xfrm>
          <a:prstGeom prst="rect">
            <a:avLst/>
          </a:prstGeom>
        </p:spPr>
      </p:pic>
    </p:spTree>
    <p:extLst>
      <p:ext uri="{BB962C8B-B14F-4D97-AF65-F5344CB8AC3E}">
        <p14:creationId xmlns:p14="http://schemas.microsoft.com/office/powerpoint/2010/main" val="117918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DF2246-1A89-4441-A3D7-395D05E30DF4}"/>
              </a:ext>
            </a:extLst>
          </p:cNvPr>
          <p:cNvSpPr/>
          <p:nvPr/>
        </p:nvSpPr>
        <p:spPr>
          <a:xfrm>
            <a:off x="6868160" y="1041398"/>
            <a:ext cx="5608320" cy="5816602"/>
          </a:xfrm>
          <a:prstGeom prst="rect">
            <a:avLst/>
          </a:prstGeom>
          <a:blipFill dpi="0" rotWithShape="1">
            <a:blip r:embed="rId2">
              <a:alphaModFix amt="38000"/>
            </a:blip>
            <a:srcRect/>
            <a:stretch>
              <a:fillRect l="-26000" t="47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3A0AC-2C3C-4271-8BA5-46B9530F4AD3}"/>
              </a:ext>
            </a:extLst>
          </p:cNvPr>
          <p:cNvSpPr>
            <a:spLocks noGrp="1"/>
          </p:cNvSpPr>
          <p:nvPr>
            <p:ph type="title"/>
          </p:nvPr>
        </p:nvSpPr>
        <p:spPr>
          <a:xfrm>
            <a:off x="430018" y="53371"/>
            <a:ext cx="5523742" cy="730865"/>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sz="5400" b="1" dirty="0">
                <a:solidFill>
                  <a:schemeClr val="bg1"/>
                </a:solidFill>
                <a:latin typeface="Agency FB" panose="020B0503020202020204" pitchFamily="34" charset="0"/>
              </a:rPr>
              <a:t>Personal Loan</a:t>
            </a:r>
          </a:p>
        </p:txBody>
      </p:sp>
      <p:sp>
        <p:nvSpPr>
          <p:cNvPr id="3" name="Content Placeholder 2">
            <a:extLst>
              <a:ext uri="{FF2B5EF4-FFF2-40B4-BE49-F238E27FC236}">
                <a16:creationId xmlns:a16="http://schemas.microsoft.com/office/drawing/2014/main" id="{91004F9E-FD08-4AE4-87D3-A4BA366F500C}"/>
              </a:ext>
            </a:extLst>
          </p:cNvPr>
          <p:cNvSpPr>
            <a:spLocks noGrp="1"/>
          </p:cNvSpPr>
          <p:nvPr>
            <p:ph idx="1"/>
          </p:nvPr>
        </p:nvSpPr>
        <p:spPr>
          <a:xfrm>
            <a:off x="5533595" y="5265676"/>
            <a:ext cx="4598289" cy="1550992"/>
          </a:xfrm>
        </p:spPr>
        <p:txBody>
          <a:bodyPr>
            <a:normAutofit/>
          </a:bodyPr>
          <a:lstStyle/>
          <a:p>
            <a:pPr algn="ctr"/>
            <a:r>
              <a:rPr lang="en-US" sz="2800" b="1" dirty="0">
                <a:latin typeface="Agency FB" panose="020B0503020202020204" pitchFamily="34" charset="0"/>
              </a:rPr>
              <a:t>The conversion rate of the personal loan marketing campaign is 9.6%. </a:t>
            </a:r>
          </a:p>
        </p:txBody>
      </p:sp>
      <p:pic>
        <p:nvPicPr>
          <p:cNvPr id="5" name="Picture 4">
            <a:extLst>
              <a:ext uri="{FF2B5EF4-FFF2-40B4-BE49-F238E27FC236}">
                <a16:creationId xmlns:a16="http://schemas.microsoft.com/office/drawing/2014/main" id="{56D1BBB6-C21E-4905-B22C-A8F6800C26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2891" y="1440568"/>
            <a:ext cx="5155870" cy="3425939"/>
          </a:xfrm>
          <a:prstGeom prst="rect">
            <a:avLst/>
          </a:prstGeom>
        </p:spPr>
      </p:pic>
      <p:sp>
        <p:nvSpPr>
          <p:cNvPr id="7" name="TextBox 6">
            <a:extLst>
              <a:ext uri="{FF2B5EF4-FFF2-40B4-BE49-F238E27FC236}">
                <a16:creationId xmlns:a16="http://schemas.microsoft.com/office/drawing/2014/main" id="{6E1206BA-1491-4DB0-89A4-9A30684981DB}"/>
              </a:ext>
            </a:extLst>
          </p:cNvPr>
          <p:cNvSpPr txBox="1"/>
          <p:nvPr/>
        </p:nvSpPr>
        <p:spPr>
          <a:xfrm>
            <a:off x="348738" y="953285"/>
            <a:ext cx="4446782" cy="5693866"/>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2400" b="1" dirty="0">
                <a:solidFill>
                  <a:schemeClr val="tx1"/>
                </a:solidFill>
              </a:rPr>
              <a:t>“</a:t>
            </a:r>
            <a:r>
              <a:rPr lang="en-US" sz="2800" b="1" dirty="0">
                <a:solidFill>
                  <a:schemeClr val="tx1"/>
                </a:solidFill>
                <a:latin typeface="Agency FB" panose="020B0503020202020204" pitchFamily="34" charset="0"/>
              </a:rPr>
              <a:t>Market segmentation makes it easier for marketing teams to develop highly targeted and effective marketing campaigns and plans.</a:t>
            </a:r>
          </a:p>
          <a:p>
            <a:pPr algn="ctr"/>
            <a:endParaRPr lang="en-US" sz="2800" b="1" dirty="0">
              <a:solidFill>
                <a:schemeClr val="tx1"/>
              </a:solidFill>
              <a:latin typeface="Agency FB" panose="020B0503020202020204" pitchFamily="34" charset="0"/>
            </a:endParaRPr>
          </a:p>
          <a:p>
            <a:pPr algn="ctr"/>
            <a:r>
              <a:rPr lang="en-US" sz="2800" b="1" dirty="0">
                <a:solidFill>
                  <a:schemeClr val="tx1"/>
                </a:solidFill>
                <a:latin typeface="Agency FB" panose="020B0503020202020204" pitchFamily="34" charset="0"/>
              </a:rPr>
              <a:t>They gain a better understanding of customer’s needs and wants and therefore can tailor campaigns to customer segments most likely to purchase products.”</a:t>
            </a:r>
          </a:p>
          <a:p>
            <a:pPr algn="ctr"/>
            <a:endParaRPr lang="en-US" sz="2800" b="1" dirty="0">
              <a:solidFill>
                <a:schemeClr val="tx1"/>
              </a:solidFill>
              <a:latin typeface="Agency FB" panose="020B0503020202020204" pitchFamily="34" charset="0"/>
            </a:endParaRPr>
          </a:p>
          <a:p>
            <a:pPr algn="ctr"/>
            <a:r>
              <a:rPr lang="en-US" sz="2800" b="1" dirty="0">
                <a:solidFill>
                  <a:schemeClr val="tx1"/>
                </a:solidFill>
                <a:latin typeface="Franklin Gothic Book" panose="020B0503020102020204" pitchFamily="34" charset="0"/>
              </a:rPr>
              <a:t>-IMS Marketing-</a:t>
            </a:r>
          </a:p>
        </p:txBody>
      </p:sp>
      <p:sp>
        <p:nvSpPr>
          <p:cNvPr id="8" name="TextBox 7">
            <a:extLst>
              <a:ext uri="{FF2B5EF4-FFF2-40B4-BE49-F238E27FC236}">
                <a16:creationId xmlns:a16="http://schemas.microsoft.com/office/drawing/2014/main" id="{3EC2793F-91A8-49F5-BE8E-EFB124E32E87}"/>
              </a:ext>
            </a:extLst>
          </p:cNvPr>
          <p:cNvSpPr txBox="1"/>
          <p:nvPr/>
        </p:nvSpPr>
        <p:spPr>
          <a:xfrm>
            <a:off x="8101382" y="4081608"/>
            <a:ext cx="4061003" cy="7357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solidFill>
                  <a:schemeClr val="bg1"/>
                </a:solidFill>
              </a:rPr>
              <a:t>! Imbalanced</a:t>
            </a:r>
          </a:p>
        </p:txBody>
      </p:sp>
      <p:pic>
        <p:nvPicPr>
          <p:cNvPr id="10" name="Graphic 9" descr="Money">
            <a:extLst>
              <a:ext uri="{FF2B5EF4-FFF2-40B4-BE49-F238E27FC236}">
                <a16:creationId xmlns:a16="http://schemas.microsoft.com/office/drawing/2014/main" id="{338C4E79-5513-4881-8A63-66A98F52BC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06132" y="0"/>
            <a:ext cx="1271518" cy="1271518"/>
          </a:xfrm>
          <a:prstGeom prst="rect">
            <a:avLst/>
          </a:prstGeom>
        </p:spPr>
      </p:pic>
    </p:spTree>
    <p:extLst>
      <p:ext uri="{BB962C8B-B14F-4D97-AF65-F5344CB8AC3E}">
        <p14:creationId xmlns:p14="http://schemas.microsoft.com/office/powerpoint/2010/main" val="2242039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1571-D100-4CDA-BDA9-53BC07A4D6DB}"/>
              </a:ext>
            </a:extLst>
          </p:cNvPr>
          <p:cNvSpPr>
            <a:spLocks noGrp="1"/>
          </p:cNvSpPr>
          <p:nvPr>
            <p:ph type="title"/>
          </p:nvPr>
        </p:nvSpPr>
        <p:spPr>
          <a:xfrm>
            <a:off x="442762" y="66610"/>
            <a:ext cx="3533541" cy="832483"/>
          </a:xfrm>
        </p:spPr>
        <p:style>
          <a:lnRef idx="1">
            <a:schemeClr val="dk1"/>
          </a:lnRef>
          <a:fillRef idx="3">
            <a:schemeClr val="dk1"/>
          </a:fillRef>
          <a:effectRef idx="2">
            <a:schemeClr val="dk1"/>
          </a:effectRef>
          <a:fontRef idx="minor">
            <a:schemeClr val="lt1"/>
          </a:fontRef>
        </p:style>
        <p:txBody>
          <a:bodyPr>
            <a:noAutofit/>
          </a:bodyPr>
          <a:lstStyle/>
          <a:p>
            <a:r>
              <a:rPr lang="en-US" sz="4800" b="1" dirty="0">
                <a:solidFill>
                  <a:schemeClr val="bg1"/>
                </a:solidFill>
                <a:latin typeface="Agency FB" panose="020B0503020202020204" pitchFamily="34" charset="0"/>
              </a:rPr>
              <a:t>Location </a:t>
            </a:r>
          </a:p>
        </p:txBody>
      </p:sp>
      <p:sp>
        <p:nvSpPr>
          <p:cNvPr id="3" name="Content Placeholder 2">
            <a:extLst>
              <a:ext uri="{FF2B5EF4-FFF2-40B4-BE49-F238E27FC236}">
                <a16:creationId xmlns:a16="http://schemas.microsoft.com/office/drawing/2014/main" id="{1085ED26-25C5-4D8F-A1BE-3AEA8D6476C8}"/>
              </a:ext>
            </a:extLst>
          </p:cNvPr>
          <p:cNvSpPr>
            <a:spLocks noGrp="1"/>
          </p:cNvSpPr>
          <p:nvPr>
            <p:ph idx="1"/>
          </p:nvPr>
        </p:nvSpPr>
        <p:spPr>
          <a:xfrm>
            <a:off x="5505651" y="1446801"/>
            <a:ext cx="5639120" cy="2840567"/>
          </a:xfrm>
        </p:spPr>
        <p:txBody>
          <a:bodyPr>
            <a:normAutofit/>
          </a:bodyPr>
          <a:lstStyle/>
          <a:p>
            <a:pPr algn="ctr"/>
            <a:r>
              <a:rPr lang="en-US" sz="2400" b="1" dirty="0">
                <a:latin typeface="Agency FB" panose="020B0503020202020204" pitchFamily="34" charset="0"/>
              </a:rPr>
              <a:t>Average income is very low in some parts of the country where none of the customers have obtained a personal loan.</a:t>
            </a:r>
          </a:p>
          <a:p>
            <a:pPr algn="ctr"/>
            <a:r>
              <a:rPr lang="en-US" sz="2400" b="1" dirty="0">
                <a:latin typeface="Agency FB" panose="020B0503020202020204" pitchFamily="34" charset="0"/>
              </a:rPr>
              <a:t>Average income of the cities where customers  have accepted the loans is very high comparatively to the other cities. </a:t>
            </a:r>
          </a:p>
        </p:txBody>
      </p:sp>
      <p:grpSp>
        <p:nvGrpSpPr>
          <p:cNvPr id="4" name="Group 3">
            <a:extLst>
              <a:ext uri="{FF2B5EF4-FFF2-40B4-BE49-F238E27FC236}">
                <a16:creationId xmlns:a16="http://schemas.microsoft.com/office/drawing/2014/main" id="{896F1231-42B7-4AC6-865F-4BE640FE80BD}"/>
              </a:ext>
            </a:extLst>
          </p:cNvPr>
          <p:cNvGrpSpPr/>
          <p:nvPr/>
        </p:nvGrpSpPr>
        <p:grpSpPr>
          <a:xfrm>
            <a:off x="442762" y="1039527"/>
            <a:ext cx="4648486" cy="5208874"/>
            <a:chOff x="0" y="0"/>
            <a:chExt cx="1970405" cy="2336264"/>
          </a:xfrm>
        </p:grpSpPr>
        <p:pic>
          <p:nvPicPr>
            <p:cNvPr id="5" name="Picture 4">
              <a:extLst>
                <a:ext uri="{FF2B5EF4-FFF2-40B4-BE49-F238E27FC236}">
                  <a16:creationId xmlns:a16="http://schemas.microsoft.com/office/drawing/2014/main" id="{3A824916-776C-422A-962F-F9BEEBB1E35D}"/>
                </a:ext>
              </a:extLst>
            </p:cNvPr>
            <p:cNvPicPr>
              <a:picLocks noChangeAspect="1"/>
            </p:cNvPicPr>
            <p:nvPr/>
          </p:nvPicPr>
          <p:blipFill rotWithShape="1">
            <a:blip r:embed="rId2"/>
            <a:srcRect b="2667"/>
            <a:stretch/>
          </p:blipFill>
          <p:spPr>
            <a:xfrm>
              <a:off x="0" y="0"/>
              <a:ext cx="1970405" cy="2336264"/>
            </a:xfrm>
            <a:prstGeom prst="rect">
              <a:avLst/>
            </a:prstGeom>
          </p:spPr>
        </p:pic>
        <p:pic>
          <p:nvPicPr>
            <p:cNvPr id="6" name="Picture 5">
              <a:extLst>
                <a:ext uri="{FF2B5EF4-FFF2-40B4-BE49-F238E27FC236}">
                  <a16:creationId xmlns:a16="http://schemas.microsoft.com/office/drawing/2014/main" id="{608956BC-50D2-434E-BA13-A657B94BB762}"/>
                </a:ext>
              </a:extLst>
            </p:cNvPr>
            <p:cNvPicPr>
              <a:picLocks noChangeAspect="1"/>
            </p:cNvPicPr>
            <p:nvPr/>
          </p:nvPicPr>
          <p:blipFill>
            <a:blip r:embed="rId3"/>
            <a:stretch>
              <a:fillRect/>
            </a:stretch>
          </p:blipFill>
          <p:spPr>
            <a:xfrm>
              <a:off x="50400" y="2030400"/>
              <a:ext cx="800100" cy="262255"/>
            </a:xfrm>
            <a:prstGeom prst="rect">
              <a:avLst/>
            </a:prstGeom>
          </p:spPr>
        </p:pic>
      </p:grpSp>
      <p:sp>
        <p:nvSpPr>
          <p:cNvPr id="7" name="Oval 6">
            <a:extLst>
              <a:ext uri="{FF2B5EF4-FFF2-40B4-BE49-F238E27FC236}">
                <a16:creationId xmlns:a16="http://schemas.microsoft.com/office/drawing/2014/main" id="{C3F961DF-A07D-40EA-B541-5FE9D823CDE8}"/>
              </a:ext>
            </a:extLst>
          </p:cNvPr>
          <p:cNvSpPr/>
          <p:nvPr/>
        </p:nvSpPr>
        <p:spPr>
          <a:xfrm>
            <a:off x="2449221" y="2098307"/>
            <a:ext cx="611613" cy="5941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8AAE222-62CE-4289-87A9-48037096305E}"/>
              </a:ext>
            </a:extLst>
          </p:cNvPr>
          <p:cNvSpPr/>
          <p:nvPr/>
        </p:nvSpPr>
        <p:spPr>
          <a:xfrm>
            <a:off x="5435065" y="4597751"/>
            <a:ext cx="6096000" cy="1569660"/>
          </a:xfrm>
          <a:prstGeom prst="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r>
              <a:rPr lang="en-US" sz="2400" b="1" dirty="0">
                <a:latin typeface="Times New Roman" panose="02020603050405020304" pitchFamily="18" charset="0"/>
                <a:ea typeface="Calibri" panose="020F0502020204030204" pitchFamily="34" charset="0"/>
              </a:rPr>
              <a:t>13.0% of South Lake Tahoe, CA residents had an income below the poverty level in 2019, which was 9.9%. </a:t>
            </a:r>
          </a:p>
          <a:p>
            <a:pPr algn="ctr"/>
            <a:r>
              <a:rPr lang="en-US" sz="2400" b="1" dirty="0">
                <a:latin typeface="Times New Roman" panose="02020603050405020304" pitchFamily="18" charset="0"/>
              </a:rPr>
              <a:t>-</a:t>
            </a:r>
            <a:r>
              <a:rPr lang="en-US" dirty="0"/>
              <a:t>city-data site of USA-</a:t>
            </a:r>
            <a:endParaRPr lang="en-US" sz="2400" b="1" dirty="0"/>
          </a:p>
        </p:txBody>
      </p:sp>
      <p:cxnSp>
        <p:nvCxnSpPr>
          <p:cNvPr id="10" name="Straight Arrow Connector 9">
            <a:extLst>
              <a:ext uri="{FF2B5EF4-FFF2-40B4-BE49-F238E27FC236}">
                <a16:creationId xmlns:a16="http://schemas.microsoft.com/office/drawing/2014/main" id="{896F7799-6084-484B-8A57-065096628CF8}"/>
              </a:ext>
            </a:extLst>
          </p:cNvPr>
          <p:cNvCxnSpPr>
            <a:cxnSpLocks/>
            <a:endCxn id="7" idx="5"/>
          </p:cNvCxnSpPr>
          <p:nvPr/>
        </p:nvCxnSpPr>
        <p:spPr>
          <a:xfrm flipH="1" flipV="1">
            <a:off x="2971265" y="2605473"/>
            <a:ext cx="2534386" cy="21294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Earth globe Africa and Europe">
            <a:extLst>
              <a:ext uri="{FF2B5EF4-FFF2-40B4-BE49-F238E27FC236}">
                <a16:creationId xmlns:a16="http://schemas.microsoft.com/office/drawing/2014/main" id="{1C2EBD5D-1D96-448D-B4B9-7F428AD542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2175" y="-70986"/>
            <a:ext cx="1362596" cy="1362596"/>
          </a:xfrm>
          <a:prstGeom prst="rect">
            <a:avLst/>
          </a:prstGeom>
        </p:spPr>
      </p:pic>
    </p:spTree>
    <p:extLst>
      <p:ext uri="{BB962C8B-B14F-4D97-AF65-F5344CB8AC3E}">
        <p14:creationId xmlns:p14="http://schemas.microsoft.com/office/powerpoint/2010/main" val="1748476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B7695809-D93E-4FA9-8763-FFE6BD4FBC6B}"/>
              </a:ext>
            </a:extLst>
          </p:cNvPr>
          <p:cNvSpPr/>
          <p:nvPr/>
        </p:nvSpPr>
        <p:spPr>
          <a:xfrm rot="16200000">
            <a:off x="4038602" y="-1295401"/>
            <a:ext cx="7183118" cy="9123679"/>
          </a:xfrm>
          <a:prstGeom prst="rtTriangle">
            <a:avLst/>
          </a:prstGeom>
          <a:blipFill dpi="0" rotWithShape="1">
            <a:blip r:embed="rId2">
              <a:alphaModFix amt="66000"/>
            </a:blip>
            <a:srcRect/>
            <a:stretch>
              <a:fillRect l="-33000" t="1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29FEE-8A76-4653-BAB3-9F313816A408}"/>
              </a:ext>
            </a:extLst>
          </p:cNvPr>
          <p:cNvSpPr>
            <a:spLocks noGrp="1"/>
          </p:cNvSpPr>
          <p:nvPr>
            <p:ph type="title"/>
          </p:nvPr>
        </p:nvSpPr>
        <p:spPr>
          <a:xfrm>
            <a:off x="215640" y="61564"/>
            <a:ext cx="3647440" cy="879890"/>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4800" b="1" dirty="0">
                <a:solidFill>
                  <a:schemeClr val="bg1"/>
                </a:solidFill>
                <a:latin typeface="Agency FB" panose="020B0503020202020204" pitchFamily="34" charset="0"/>
              </a:rPr>
              <a:t>Income </a:t>
            </a:r>
          </a:p>
        </p:txBody>
      </p:sp>
      <p:pic>
        <p:nvPicPr>
          <p:cNvPr id="7" name="Picture 6">
            <a:extLst>
              <a:ext uri="{FF2B5EF4-FFF2-40B4-BE49-F238E27FC236}">
                <a16:creationId xmlns:a16="http://schemas.microsoft.com/office/drawing/2014/main" id="{587AB9AE-3DC3-487C-8E3F-5AD2505C962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4493" y="1056772"/>
            <a:ext cx="5234342" cy="4233236"/>
          </a:xfrm>
          <a:prstGeom prst="rect">
            <a:avLst/>
          </a:prstGeom>
          <a:noFill/>
        </p:spPr>
      </p:pic>
      <p:sp>
        <p:nvSpPr>
          <p:cNvPr id="6" name="Rectangle 5">
            <a:extLst>
              <a:ext uri="{FF2B5EF4-FFF2-40B4-BE49-F238E27FC236}">
                <a16:creationId xmlns:a16="http://schemas.microsoft.com/office/drawing/2014/main" id="{E2D20CA8-C1D9-4614-89F6-9BEC19536C6C}"/>
              </a:ext>
            </a:extLst>
          </p:cNvPr>
          <p:cNvSpPr/>
          <p:nvPr/>
        </p:nvSpPr>
        <p:spPr>
          <a:xfrm>
            <a:off x="215640" y="1024987"/>
            <a:ext cx="2955861" cy="5728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107000"/>
              </a:lnSpc>
              <a:spcAft>
                <a:spcPts val="800"/>
              </a:spcAft>
            </a:pPr>
            <a:r>
              <a:rPr lang="en-US" sz="2800" b="1" dirty="0">
                <a:solidFill>
                  <a:schemeClr val="tx1"/>
                </a:solidFill>
                <a:latin typeface="Agency FB" panose="020B0503020202020204" pitchFamily="34" charset="0"/>
                <a:ea typeface="Calibri" panose="020F0502020204030204" pitchFamily="34" charset="0"/>
                <a:cs typeface="Times New Roman" panose="02020603050405020304" pitchFamily="18" charset="0"/>
              </a:rPr>
              <a:t>Lenders impose income requirements on borrowers to ensure they have the means to repay a new loan. </a:t>
            </a:r>
          </a:p>
          <a:p>
            <a:pPr algn="ctr">
              <a:lnSpc>
                <a:spcPct val="107000"/>
              </a:lnSpc>
              <a:spcAft>
                <a:spcPts val="800"/>
              </a:spcAft>
            </a:pPr>
            <a:r>
              <a:rPr lang="en-US" sz="2800" b="1" dirty="0">
                <a:solidFill>
                  <a:schemeClr val="tx1"/>
                </a:solidFill>
                <a:latin typeface="Agency FB" panose="020B0503020202020204" pitchFamily="34" charset="0"/>
                <a:ea typeface="Calibri" panose="020F0502020204030204" pitchFamily="34" charset="0"/>
                <a:cs typeface="Times New Roman" panose="02020603050405020304" pitchFamily="18" charset="0"/>
              </a:rPr>
              <a:t>The</a:t>
            </a:r>
            <a:r>
              <a:rPr lang="en-US" sz="2400" b="1" dirty="0">
                <a:solidFill>
                  <a:schemeClr val="tx1"/>
                </a:solidFill>
                <a:effectLst/>
                <a:latin typeface="Agency FB" panose="020B0503020202020204" pitchFamily="34" charset="0"/>
                <a:ea typeface="Calibri" panose="020F0502020204030204" pitchFamily="34" charset="0"/>
                <a:cs typeface="Times New Roman" panose="02020603050405020304" pitchFamily="18" charset="0"/>
              </a:rPr>
              <a:t> </a:t>
            </a:r>
            <a:r>
              <a:rPr lang="en-US" sz="2800" b="1" dirty="0" err="1">
                <a:solidFill>
                  <a:schemeClr val="tx1"/>
                </a:solidFill>
                <a:latin typeface="Agency FB" panose="020B0503020202020204" pitchFamily="34" charset="0"/>
                <a:ea typeface="Calibri" panose="020F0502020204030204" pitchFamily="34" charset="0"/>
                <a:cs typeface="Times New Roman" panose="02020603050405020304" pitchFamily="18" charset="0"/>
              </a:rPr>
              <a:t>SoFi</a:t>
            </a:r>
            <a:r>
              <a:rPr lang="en-US" sz="2800" b="1" dirty="0">
                <a:solidFill>
                  <a:schemeClr val="tx1"/>
                </a:solidFill>
                <a:latin typeface="Agency FB" panose="020B0503020202020204" pitchFamily="34" charset="0"/>
                <a:ea typeface="Calibri" panose="020F0502020204030204" pitchFamily="34" charset="0"/>
                <a:cs typeface="Times New Roman" panose="02020603050405020304" pitchFamily="18" charset="0"/>
              </a:rPr>
              <a:t> finance company in USA imposes a minimum salary requirement of $45,000 per year. </a:t>
            </a:r>
          </a:p>
          <a:p>
            <a:pPr algn="ctr">
              <a:lnSpc>
                <a:spcPct val="107000"/>
              </a:lnSpc>
              <a:spcAft>
                <a:spcPts val="800"/>
              </a:spcAft>
            </a:pPr>
            <a:r>
              <a:rPr lang="en-US" sz="2400" b="1" dirty="0">
                <a:solidFill>
                  <a:schemeClr val="tx1"/>
                </a:solidFill>
                <a:latin typeface="Agency FB" panose="020B0503020202020204" pitchFamily="34" charset="0"/>
                <a:ea typeface="Calibri" panose="020F0502020204030204" pitchFamily="34" charset="0"/>
                <a:cs typeface="Times New Roman" panose="02020603050405020304" pitchFamily="18" charset="0"/>
              </a:rPr>
              <a:t>-Forbes Advisor journal-</a:t>
            </a:r>
            <a:endParaRPr lang="en-US" sz="2400" b="1" dirty="0">
              <a:solidFill>
                <a:schemeClr val="tx1"/>
              </a:solidFill>
              <a:effectLst/>
              <a:latin typeface="Agency FB" panose="020B050302020202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649362D1-AD38-4E8D-A070-63700ABC4464}"/>
              </a:ext>
            </a:extLst>
          </p:cNvPr>
          <p:cNvSpPr/>
          <p:nvPr/>
        </p:nvSpPr>
        <p:spPr>
          <a:xfrm>
            <a:off x="8651828" y="2066924"/>
            <a:ext cx="3416969" cy="31085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800" b="1" dirty="0">
                <a:ln w="0"/>
                <a:solidFill>
                  <a:schemeClr val="tx1"/>
                </a:solidFill>
                <a:latin typeface="Agency FB" panose="020B0503020202020204" pitchFamily="34" charset="0"/>
              </a:rPr>
              <a:t>The median annual income of customers who have applied for personal loans is higher than that of customers who haven’t applied for personal loans!!!</a:t>
            </a:r>
          </a:p>
        </p:txBody>
      </p:sp>
      <p:pic>
        <p:nvPicPr>
          <p:cNvPr id="4" name="Graphic 3" descr="Coins">
            <a:extLst>
              <a:ext uri="{FF2B5EF4-FFF2-40B4-BE49-F238E27FC236}">
                <a16:creationId xmlns:a16="http://schemas.microsoft.com/office/drawing/2014/main" id="{9A9742D5-2AE9-4FFC-A0E0-20734D4F21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01582" y="0"/>
            <a:ext cx="1422113" cy="1422113"/>
          </a:xfrm>
          <a:prstGeom prst="rect">
            <a:avLst/>
          </a:prstGeom>
        </p:spPr>
      </p:pic>
    </p:spTree>
    <p:extLst>
      <p:ext uri="{BB962C8B-B14F-4D97-AF65-F5344CB8AC3E}">
        <p14:creationId xmlns:p14="http://schemas.microsoft.com/office/powerpoint/2010/main" val="3730432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8E25C3A-5AE0-41AF-9549-7FC2A5B89B05}"/>
              </a:ext>
            </a:extLst>
          </p:cNvPr>
          <p:cNvSpPr/>
          <p:nvPr/>
        </p:nvSpPr>
        <p:spPr>
          <a:xfrm>
            <a:off x="0" y="-95"/>
            <a:ext cx="8036560" cy="6858000"/>
          </a:xfrm>
          <a:prstGeom prst="rtTriangle">
            <a:avLst/>
          </a:prstGeom>
          <a:blipFill dpi="0" rotWithShape="1">
            <a:blip r:embed="rId2">
              <a:alphaModFix amt="6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7">
            <a:extLst>
              <a:ext uri="{FF2B5EF4-FFF2-40B4-BE49-F238E27FC236}">
                <a16:creationId xmlns:a16="http://schemas.microsoft.com/office/drawing/2014/main" id="{B15CB182-A5AE-4C27-997B-B35708B09B42}"/>
              </a:ext>
            </a:extLst>
          </p:cNvPr>
          <p:cNvPicPr>
            <a:picLocks/>
          </p:cNvPicPr>
          <p:nvPr/>
        </p:nvPicPr>
        <p:blipFill rotWithShape="1">
          <a:blip r:embed="rId3"/>
          <a:srcRect b="4255"/>
          <a:stretch/>
        </p:blipFill>
        <p:spPr>
          <a:xfrm>
            <a:off x="1248828" y="177368"/>
            <a:ext cx="7839558" cy="5067551"/>
          </a:xfrm>
          <a:prstGeom prst="rect">
            <a:avLst/>
          </a:prstGeom>
        </p:spPr>
      </p:pic>
      <p:sp>
        <p:nvSpPr>
          <p:cNvPr id="5" name="Rectangle 4">
            <a:extLst>
              <a:ext uri="{FF2B5EF4-FFF2-40B4-BE49-F238E27FC236}">
                <a16:creationId xmlns:a16="http://schemas.microsoft.com/office/drawing/2014/main" id="{FFC1C6FD-43C0-4AF3-BB93-37376ABD6207}"/>
              </a:ext>
            </a:extLst>
          </p:cNvPr>
          <p:cNvSpPr/>
          <p:nvPr/>
        </p:nvSpPr>
        <p:spPr>
          <a:xfrm>
            <a:off x="9190889" y="469961"/>
            <a:ext cx="2752825" cy="4616648"/>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2400" dirty="0">
                <a:latin typeface="STLiti" panose="02010800040101010101" pitchFamily="2" charset="-122"/>
                <a:ea typeface="STLiti" panose="02010800040101010101" pitchFamily="2" charset="-122"/>
              </a:rPr>
              <a:t> </a:t>
            </a:r>
            <a:r>
              <a:rPr lang="en-US" sz="2450" dirty="0">
                <a:latin typeface="STLiti" panose="02010800040101010101" pitchFamily="2" charset="-122"/>
                <a:ea typeface="STLiti" panose="02010800040101010101" pitchFamily="2" charset="-122"/>
              </a:rPr>
              <a:t>Americans with annual income over $100,000 are more likely to consider taking out a personal loan than those with lower incomes. </a:t>
            </a:r>
          </a:p>
          <a:p>
            <a:pPr algn="ctr"/>
            <a:r>
              <a:rPr lang="en-US" sz="2450" dirty="0">
                <a:latin typeface="STLiti" panose="02010800040101010101" pitchFamily="2" charset="-122"/>
                <a:ea typeface="STLiti" panose="02010800040101010101" pitchFamily="2" charset="-122"/>
              </a:rPr>
              <a:t>- Ascent personal loan statistics-</a:t>
            </a:r>
          </a:p>
        </p:txBody>
      </p:sp>
      <p:sp>
        <p:nvSpPr>
          <p:cNvPr id="6" name="Rectangle 5">
            <a:extLst>
              <a:ext uri="{FF2B5EF4-FFF2-40B4-BE49-F238E27FC236}">
                <a16:creationId xmlns:a16="http://schemas.microsoft.com/office/drawing/2014/main" id="{9AD3A831-ED99-4D84-8A85-2DF74718657D}"/>
              </a:ext>
            </a:extLst>
          </p:cNvPr>
          <p:cNvSpPr/>
          <p:nvPr/>
        </p:nvSpPr>
        <p:spPr>
          <a:xfrm>
            <a:off x="202197" y="6280522"/>
            <a:ext cx="11877039" cy="40011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dirty="0">
                <a:ln w="0"/>
                <a:solidFill>
                  <a:schemeClr val="bg1"/>
                </a:solidFill>
                <a:latin typeface="Agency FB" panose="020B0503020202020204" pitchFamily="34" charset="0"/>
                <a:ea typeface="Calibri" panose="020F0502020204030204" pitchFamily="34" charset="0"/>
              </a:rPr>
              <a:t>Targeting the wrong market (i.e. customers with low income) </a:t>
            </a:r>
            <a:r>
              <a:rPr lang="en-US" sz="2000" b="1">
                <a:ln w="0"/>
                <a:solidFill>
                  <a:schemeClr val="bg1"/>
                </a:solidFill>
                <a:latin typeface="Agency FB" panose="020B0503020202020204" pitchFamily="34" charset="0"/>
                <a:ea typeface="Calibri" panose="020F0502020204030204" pitchFamily="34" charset="0"/>
              </a:rPr>
              <a:t>will cost </a:t>
            </a:r>
            <a:r>
              <a:rPr lang="en-US" sz="2000" b="1" dirty="0">
                <a:ln w="0"/>
                <a:solidFill>
                  <a:schemeClr val="bg1"/>
                </a:solidFill>
                <a:latin typeface="Agency FB" panose="020B0503020202020204" pitchFamily="34" charset="0"/>
                <a:ea typeface="Calibri" panose="020F0502020204030204" pitchFamily="34" charset="0"/>
              </a:rPr>
              <a:t>a lot for the marketing department. </a:t>
            </a:r>
            <a:endParaRPr lang="en-US" sz="2000" b="1" dirty="0">
              <a:ln w="0"/>
              <a:solidFill>
                <a:schemeClr val="bg1"/>
              </a:solidFill>
              <a:latin typeface="Agency FB" panose="020B0503020202020204" pitchFamily="34" charset="0"/>
            </a:endParaRPr>
          </a:p>
        </p:txBody>
      </p:sp>
      <p:sp>
        <p:nvSpPr>
          <p:cNvPr id="7" name="Rectangle 6">
            <a:extLst>
              <a:ext uri="{FF2B5EF4-FFF2-40B4-BE49-F238E27FC236}">
                <a16:creationId xmlns:a16="http://schemas.microsoft.com/office/drawing/2014/main" id="{EB937996-4921-4CEC-AD54-A46AF342BFBA}"/>
              </a:ext>
            </a:extLst>
          </p:cNvPr>
          <p:cNvSpPr/>
          <p:nvPr/>
        </p:nvSpPr>
        <p:spPr>
          <a:xfrm>
            <a:off x="478397" y="5366272"/>
            <a:ext cx="11235206" cy="830997"/>
          </a:xfrm>
          <a:prstGeom prst="rect">
            <a:avLst/>
          </a:prstGeom>
          <a:solidFill>
            <a:srgbClr val="002060"/>
          </a:solidFill>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400" b="1" dirty="0">
                <a:solidFill>
                  <a:schemeClr val="bg1"/>
                </a:solidFill>
                <a:latin typeface="Sitka Text" panose="02000505000000020004" pitchFamily="2" charset="0"/>
                <a:ea typeface="Calibri" panose="020F0502020204030204" pitchFamily="34" charset="0"/>
              </a:rPr>
              <a:t>Minimum income requirement of Thera Bank is approximately </a:t>
            </a:r>
          </a:p>
          <a:p>
            <a:pPr algn="ctr"/>
            <a:r>
              <a:rPr lang="en-US" sz="2400" b="1" dirty="0">
                <a:solidFill>
                  <a:schemeClr val="bg1"/>
                </a:solidFill>
                <a:latin typeface="Sitka Text" panose="02000505000000020004" pitchFamily="2" charset="0"/>
                <a:ea typeface="Calibri" panose="020F0502020204030204" pitchFamily="34" charset="0"/>
              </a:rPr>
              <a:t>$100,000 per year</a:t>
            </a:r>
            <a:endParaRPr lang="en-US" sz="2400" b="1" dirty="0">
              <a:solidFill>
                <a:schemeClr val="bg1"/>
              </a:solidFill>
              <a:latin typeface="Sitka Text" panose="02000505000000020004" pitchFamily="2" charset="0"/>
            </a:endParaRPr>
          </a:p>
        </p:txBody>
      </p:sp>
    </p:spTree>
    <p:extLst>
      <p:ext uri="{BB962C8B-B14F-4D97-AF65-F5344CB8AC3E}">
        <p14:creationId xmlns:p14="http://schemas.microsoft.com/office/powerpoint/2010/main" val="275389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3C23CD-0BCF-46A8-A537-64439D8E7323}"/>
              </a:ext>
            </a:extLst>
          </p:cNvPr>
          <p:cNvSpPr/>
          <p:nvPr/>
        </p:nvSpPr>
        <p:spPr>
          <a:xfrm>
            <a:off x="0" y="12896"/>
            <a:ext cx="6197599" cy="6845103"/>
          </a:xfrm>
          <a:prstGeom prst="rect">
            <a:avLst/>
          </a:prstGeom>
          <a:blipFill dpi="0" rotWithShape="1">
            <a:blip r:embed="rId2">
              <a:alphaModFix amt="66000"/>
            </a:blip>
            <a:srcRect/>
            <a:stretch>
              <a:fillRect l="-47000" t="-1000"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E6A35-636F-4EA4-B6CE-21A3AE90679A}"/>
              </a:ext>
            </a:extLst>
          </p:cNvPr>
          <p:cNvSpPr>
            <a:spLocks noGrp="1"/>
          </p:cNvSpPr>
          <p:nvPr>
            <p:ph type="title"/>
          </p:nvPr>
        </p:nvSpPr>
        <p:spPr>
          <a:xfrm>
            <a:off x="208761" y="248679"/>
            <a:ext cx="3601954" cy="879081"/>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4800" b="1" dirty="0">
                <a:solidFill>
                  <a:schemeClr val="bg1"/>
                </a:solidFill>
                <a:latin typeface="Agency FB" panose="020B0503020202020204" pitchFamily="34" charset="0"/>
              </a:rPr>
              <a:t>Family size</a:t>
            </a:r>
          </a:p>
        </p:txBody>
      </p:sp>
      <p:sp>
        <p:nvSpPr>
          <p:cNvPr id="3" name="Content Placeholder 2">
            <a:extLst>
              <a:ext uri="{FF2B5EF4-FFF2-40B4-BE49-F238E27FC236}">
                <a16:creationId xmlns:a16="http://schemas.microsoft.com/office/drawing/2014/main" id="{83CBC6F9-AAC1-4E2A-98CF-9ADEE3CE165C}"/>
              </a:ext>
            </a:extLst>
          </p:cNvPr>
          <p:cNvSpPr>
            <a:spLocks noGrp="1"/>
          </p:cNvSpPr>
          <p:nvPr>
            <p:ph idx="1"/>
          </p:nvPr>
        </p:nvSpPr>
        <p:spPr>
          <a:xfrm>
            <a:off x="416209" y="5032945"/>
            <a:ext cx="5110831" cy="1020050"/>
          </a:xfrm>
        </p:spPr>
        <p:style>
          <a:lnRef idx="1">
            <a:schemeClr val="accent2"/>
          </a:lnRef>
          <a:fillRef idx="2">
            <a:schemeClr val="accent2"/>
          </a:fillRef>
          <a:effectRef idx="1">
            <a:schemeClr val="accent2"/>
          </a:effectRef>
          <a:fontRef idx="minor">
            <a:schemeClr val="dk1"/>
          </a:fontRef>
        </p:style>
        <p:txBody>
          <a:bodyPr>
            <a:normAutofit/>
          </a:bodyPr>
          <a:lstStyle/>
          <a:p>
            <a:pPr marL="0" indent="0" algn="ctr">
              <a:buNone/>
            </a:pPr>
            <a:r>
              <a:rPr lang="en-US" sz="2800" b="1" dirty="0">
                <a:latin typeface="Agency FB" panose="020B0503020202020204" pitchFamily="34" charset="0"/>
              </a:rPr>
              <a:t>Larger families feel the need to get personal loans more!</a:t>
            </a:r>
          </a:p>
          <a:p>
            <a:pPr marL="0" indent="0" algn="ctr">
              <a:buNone/>
            </a:pPr>
            <a:endParaRPr lang="en-US" sz="2800" b="1" dirty="0">
              <a:latin typeface="Agency FB" panose="020B0503020202020204" pitchFamily="34" charset="0"/>
            </a:endParaRPr>
          </a:p>
        </p:txBody>
      </p:sp>
      <p:sp>
        <p:nvSpPr>
          <p:cNvPr id="6" name="Rectangle 5">
            <a:extLst>
              <a:ext uri="{FF2B5EF4-FFF2-40B4-BE49-F238E27FC236}">
                <a16:creationId xmlns:a16="http://schemas.microsoft.com/office/drawing/2014/main" id="{49F08A98-91DE-43B5-8B74-085113B35AB1}"/>
              </a:ext>
            </a:extLst>
          </p:cNvPr>
          <p:cNvSpPr/>
          <p:nvPr/>
        </p:nvSpPr>
        <p:spPr>
          <a:xfrm>
            <a:off x="5659835" y="4364859"/>
            <a:ext cx="6441440" cy="2356222"/>
          </a:xfrm>
          <a:prstGeom prst="rect">
            <a:avLst/>
          </a:prstGeom>
          <a:solidFill>
            <a:srgbClr val="002060"/>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07000"/>
              </a:lnSpc>
              <a:spcAft>
                <a:spcPts val="800"/>
              </a:spcAft>
            </a:pPr>
            <a:r>
              <a:rPr lang="en-US" sz="2800" b="1" dirty="0">
                <a:solidFill>
                  <a:schemeClr val="bg1"/>
                </a:solidFill>
                <a:latin typeface="Agency FB" panose="020B0503020202020204" pitchFamily="34" charset="0"/>
                <a:ea typeface="Calibri" panose="020F0502020204030204" pitchFamily="34" charset="0"/>
                <a:cs typeface="Times New Roman" panose="02020603050405020304" pitchFamily="18" charset="0"/>
              </a:rPr>
              <a:t>Only the higher income families out of the families of larger sizes have obtained a personal loan. The minimum income requirements imposed when obtaining loan personal loans may be the possible reason for this. </a:t>
            </a:r>
            <a:endParaRPr lang="en-US" sz="2400" b="1" dirty="0">
              <a:solidFill>
                <a:schemeClr val="bg1"/>
              </a:solidFill>
              <a:effectLst/>
              <a:latin typeface="Agency FB" panose="020B050302020202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8625E1A5-4C00-48EC-A00E-190A419F2494}"/>
              </a:ext>
            </a:extLst>
          </p:cNvPr>
          <p:cNvPicPr/>
          <p:nvPr/>
        </p:nvPicPr>
        <p:blipFill>
          <a:blip r:embed="rId3"/>
          <a:stretch>
            <a:fillRect/>
          </a:stretch>
        </p:blipFill>
        <p:spPr>
          <a:xfrm>
            <a:off x="659865" y="1280891"/>
            <a:ext cx="4837226" cy="3498317"/>
          </a:xfrm>
          <a:prstGeom prst="rect">
            <a:avLst/>
          </a:prstGeom>
        </p:spPr>
      </p:pic>
      <p:pic>
        <p:nvPicPr>
          <p:cNvPr id="10" name="Picture 9">
            <a:extLst>
              <a:ext uri="{FF2B5EF4-FFF2-40B4-BE49-F238E27FC236}">
                <a16:creationId xmlns:a16="http://schemas.microsoft.com/office/drawing/2014/main" id="{97776F41-2A2D-4516-8198-EB114593B574}"/>
              </a:ext>
            </a:extLst>
          </p:cNvPr>
          <p:cNvPicPr/>
          <p:nvPr/>
        </p:nvPicPr>
        <p:blipFill>
          <a:blip r:embed="rId4"/>
          <a:stretch>
            <a:fillRect/>
          </a:stretch>
        </p:blipFill>
        <p:spPr>
          <a:xfrm>
            <a:off x="5985686" y="1280891"/>
            <a:ext cx="5390315" cy="3083144"/>
          </a:xfrm>
          <a:prstGeom prst="rect">
            <a:avLst/>
          </a:prstGeom>
        </p:spPr>
      </p:pic>
      <p:pic>
        <p:nvPicPr>
          <p:cNvPr id="5" name="Graphic 4" descr="Family with boy">
            <a:extLst>
              <a:ext uri="{FF2B5EF4-FFF2-40B4-BE49-F238E27FC236}">
                <a16:creationId xmlns:a16="http://schemas.microsoft.com/office/drawing/2014/main" id="{A0413A3A-3AD1-46C0-85B4-7A9DFC4712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2061" y="25794"/>
            <a:ext cx="1390650" cy="1390650"/>
          </a:xfrm>
          <a:prstGeom prst="rect">
            <a:avLst/>
          </a:prstGeom>
        </p:spPr>
      </p:pic>
      <p:sp>
        <p:nvSpPr>
          <p:cNvPr id="4" name="TextBox 3">
            <a:extLst>
              <a:ext uri="{FF2B5EF4-FFF2-40B4-BE49-F238E27FC236}">
                <a16:creationId xmlns:a16="http://schemas.microsoft.com/office/drawing/2014/main" id="{04ECFDF9-0CF5-46D9-A68D-C388B7A02E1F}"/>
              </a:ext>
            </a:extLst>
          </p:cNvPr>
          <p:cNvSpPr txBox="1"/>
          <p:nvPr/>
        </p:nvSpPr>
        <p:spPr>
          <a:xfrm>
            <a:off x="3052904" y="5992875"/>
            <a:ext cx="2158519" cy="707886"/>
          </a:xfrm>
          <a:prstGeom prst="rect">
            <a:avLst/>
          </a:prstGeom>
          <a:noFill/>
        </p:spPr>
        <p:txBody>
          <a:bodyPr wrap="square" rtlCol="0">
            <a:spAutoFit/>
          </a:bodyPr>
          <a:lstStyle/>
          <a:p>
            <a:r>
              <a:rPr lang="en-US" sz="4000" b="1" dirty="0">
                <a:latin typeface="Agency FB" panose="020B0503020202020204" pitchFamily="34" charset="0"/>
              </a:rPr>
              <a:t>WHY?</a:t>
            </a:r>
          </a:p>
        </p:txBody>
      </p:sp>
    </p:spTree>
    <p:extLst>
      <p:ext uri="{BB962C8B-B14F-4D97-AF65-F5344CB8AC3E}">
        <p14:creationId xmlns:p14="http://schemas.microsoft.com/office/powerpoint/2010/main" val="3044203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D3C819-08C9-4459-8B22-8857CB9B410D}"/>
              </a:ext>
            </a:extLst>
          </p:cNvPr>
          <p:cNvSpPr/>
          <p:nvPr/>
        </p:nvSpPr>
        <p:spPr>
          <a:xfrm>
            <a:off x="3302000" y="0"/>
            <a:ext cx="7677221" cy="6858000"/>
          </a:xfrm>
          <a:prstGeom prst="rect">
            <a:avLst/>
          </a:prstGeom>
          <a:blipFill dpi="0" rotWithShape="1">
            <a:blip r:embed="rId2">
              <a:alphaModFix amt="50000"/>
            </a:blip>
            <a:srcRect/>
            <a:stretch>
              <a:fillRect l="-47000" t="-46117" r="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1710" y="153059"/>
            <a:ext cx="3345417" cy="838921"/>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5400" b="1" dirty="0">
                <a:solidFill>
                  <a:schemeClr val="bg1"/>
                </a:solidFill>
                <a:latin typeface="Agency FB" panose="020B0503020202020204" pitchFamily="34" charset="0"/>
              </a:rPr>
              <a:t>Education</a:t>
            </a:r>
          </a:p>
        </p:txBody>
      </p:sp>
      <p:pic>
        <p:nvPicPr>
          <p:cNvPr id="4" name="Content Placeholder 3"/>
          <p:cNvPicPr>
            <a:picLocks noGrp="1"/>
          </p:cNvPicPr>
          <p:nvPr>
            <p:ph idx="1"/>
          </p:nvPr>
        </p:nvPicPr>
        <p:blipFill>
          <a:blip r:embed="rId3"/>
          <a:stretch>
            <a:fillRect/>
          </a:stretch>
        </p:blipFill>
        <p:spPr>
          <a:xfrm>
            <a:off x="128786" y="3476813"/>
            <a:ext cx="5560814" cy="3381187"/>
          </a:xfrm>
          <a:prstGeom prst="rect">
            <a:avLst/>
          </a:prstGeom>
        </p:spPr>
      </p:pic>
      <p:sp>
        <p:nvSpPr>
          <p:cNvPr id="5" name="TextBox 4"/>
          <p:cNvSpPr txBox="1"/>
          <p:nvPr/>
        </p:nvSpPr>
        <p:spPr>
          <a:xfrm>
            <a:off x="128786" y="1104045"/>
            <a:ext cx="5267461" cy="224676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800" b="1" dirty="0">
                <a:latin typeface="Agency FB" panose="020B0503020202020204" pitchFamily="34" charset="0"/>
              </a:rPr>
              <a:t>The customers with Advanced/professional education (3) have accepted the personal loan more than the undergraduates (1) and graduates (2)</a:t>
            </a:r>
          </a:p>
        </p:txBody>
      </p:sp>
      <p:sp>
        <p:nvSpPr>
          <p:cNvPr id="6" name="Right Arrow 5"/>
          <p:cNvSpPr/>
          <p:nvPr/>
        </p:nvSpPr>
        <p:spPr>
          <a:xfrm>
            <a:off x="5474154" y="1944711"/>
            <a:ext cx="1481070" cy="824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Agency FB" panose="020B0503020202020204" pitchFamily="34" charset="0"/>
              </a:rPr>
              <a:t>Why?</a:t>
            </a:r>
          </a:p>
        </p:txBody>
      </p:sp>
      <p:sp>
        <p:nvSpPr>
          <p:cNvPr id="7" name="TextBox 6"/>
          <p:cNvSpPr txBox="1"/>
          <p:nvPr/>
        </p:nvSpPr>
        <p:spPr>
          <a:xfrm>
            <a:off x="6955224" y="1252873"/>
            <a:ext cx="4985389" cy="5262979"/>
          </a:xfrm>
          <a:prstGeom prst="rect">
            <a:avLst/>
          </a:prstGeom>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342900" indent="-342900" algn="just">
              <a:buAutoNum type="arabicParenR"/>
            </a:pPr>
            <a:r>
              <a:rPr lang="en-US" sz="2800" b="1" dirty="0">
                <a:solidFill>
                  <a:schemeClr val="bg1"/>
                </a:solidFill>
                <a:latin typeface="Agency FB" panose="020B0503020202020204" pitchFamily="34" charset="0"/>
              </a:rPr>
              <a:t>Undergraduates, they may not find it necessary to buy a personal loan to fund their education due to the scholarship offers.</a:t>
            </a:r>
          </a:p>
          <a:p>
            <a:pPr marL="342900" indent="-342900" algn="just">
              <a:buAutoNum type="arabicParenR"/>
            </a:pPr>
            <a:endParaRPr lang="en-US" sz="2800" b="1" dirty="0">
              <a:solidFill>
                <a:schemeClr val="bg1"/>
              </a:solidFill>
              <a:latin typeface="Agency FB" panose="020B0503020202020204" pitchFamily="34" charset="0"/>
            </a:endParaRPr>
          </a:p>
          <a:p>
            <a:pPr marL="342900" indent="-342900" algn="just">
              <a:buAutoNum type="arabicParenR"/>
            </a:pPr>
            <a:r>
              <a:rPr lang="en-US" sz="2800" b="1" dirty="0">
                <a:solidFill>
                  <a:schemeClr val="bg1"/>
                </a:solidFill>
                <a:latin typeface="Agency FB" panose="020B0503020202020204" pitchFamily="34" charset="0"/>
              </a:rPr>
              <a:t>The undergraduates do not have a proper source of income to repay the loans.</a:t>
            </a:r>
          </a:p>
          <a:p>
            <a:pPr marL="342900" indent="-342900" algn="just">
              <a:buAutoNum type="arabicParenR"/>
            </a:pPr>
            <a:endParaRPr lang="en-US" sz="2800" b="1" dirty="0">
              <a:solidFill>
                <a:schemeClr val="bg1"/>
              </a:solidFill>
              <a:latin typeface="Agency FB" panose="020B0503020202020204" pitchFamily="34" charset="0"/>
            </a:endParaRPr>
          </a:p>
          <a:p>
            <a:pPr marL="342900" indent="-342900" algn="just">
              <a:buAutoNum type="arabicParenR"/>
            </a:pPr>
            <a:r>
              <a:rPr lang="en-US" sz="2800" b="1" dirty="0">
                <a:solidFill>
                  <a:schemeClr val="bg1"/>
                </a:solidFill>
                <a:latin typeface="Agency FB" panose="020B0503020202020204" pitchFamily="34" charset="0"/>
              </a:rPr>
              <a:t>Higher the education level the more the customer is confident and open to opt for personal loans. </a:t>
            </a:r>
          </a:p>
        </p:txBody>
      </p:sp>
      <p:pic>
        <p:nvPicPr>
          <p:cNvPr id="8" name="Graphic 7" descr="Books">
            <a:extLst>
              <a:ext uri="{FF2B5EF4-FFF2-40B4-BE49-F238E27FC236}">
                <a16:creationId xmlns:a16="http://schemas.microsoft.com/office/drawing/2014/main" id="{2678179F-EFD7-4DFE-BEF3-CBEB6B206C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5535" y="-70433"/>
            <a:ext cx="1524000" cy="1524000"/>
          </a:xfrm>
          <a:prstGeom prst="rect">
            <a:avLst/>
          </a:prstGeom>
        </p:spPr>
      </p:pic>
    </p:spTree>
    <p:extLst>
      <p:ext uri="{BB962C8B-B14F-4D97-AF65-F5344CB8AC3E}">
        <p14:creationId xmlns:p14="http://schemas.microsoft.com/office/powerpoint/2010/main" val="2618244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7737E0B4-93FA-4C6F-94DE-EAA1B0060DE5}"/>
              </a:ext>
            </a:extLst>
          </p:cNvPr>
          <p:cNvSpPr/>
          <p:nvPr/>
        </p:nvSpPr>
        <p:spPr>
          <a:xfrm>
            <a:off x="0" y="41985"/>
            <a:ext cx="12192000" cy="6858000"/>
          </a:xfrm>
          <a:prstGeom prst="rtTriangle">
            <a:avLst/>
          </a:prstGeom>
          <a:blipFill dpi="0" rotWithShape="1">
            <a:blip r:embed="rId2">
              <a:alphaModFix amt="37000"/>
            </a:blip>
            <a:srcRect/>
            <a:stretch>
              <a:fillRect l="-7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9156" y="97085"/>
            <a:ext cx="5410760" cy="705555"/>
          </a:xfrm>
        </p:spPr>
        <p:style>
          <a:lnRef idx="3">
            <a:schemeClr val="lt1"/>
          </a:lnRef>
          <a:fillRef idx="1">
            <a:schemeClr val="dk1"/>
          </a:fillRef>
          <a:effectRef idx="1">
            <a:schemeClr val="dk1"/>
          </a:effectRef>
          <a:fontRef idx="minor">
            <a:schemeClr val="lt1"/>
          </a:fontRef>
        </p:style>
        <p:txBody>
          <a:bodyPr>
            <a:noAutofit/>
          </a:bodyPr>
          <a:lstStyle/>
          <a:p>
            <a:r>
              <a:rPr lang="en-US" sz="4400" b="1" dirty="0">
                <a:solidFill>
                  <a:schemeClr val="bg1"/>
                </a:solidFill>
                <a:latin typeface="Agency FB" panose="020B0503020202020204" pitchFamily="34" charset="0"/>
              </a:rPr>
              <a:t>Credit Card Spending</a:t>
            </a:r>
          </a:p>
        </p:txBody>
      </p:sp>
      <p:pic>
        <p:nvPicPr>
          <p:cNvPr id="4" name="Content Placeholder 3" descr="Chart, box and whisker chart&#10;&#10;Description automatically generated"/>
          <p:cNvPicPr>
            <a:picLocks noGrp="1"/>
          </p:cNvPicPr>
          <p:nvPr>
            <p:ph idx="1"/>
          </p:nvPr>
        </p:nvPicPr>
        <p:blipFill rotWithShape="1">
          <a:blip r:embed="rId3">
            <a:extLst>
              <a:ext uri="{28A0092B-C50C-407E-A947-70E740481C1C}">
                <a14:useLocalDpi xmlns:a14="http://schemas.microsoft.com/office/drawing/2010/main" val="0"/>
              </a:ext>
            </a:extLst>
          </a:blip>
          <a:srcRect t="1" b="3137"/>
          <a:stretch/>
        </p:blipFill>
        <p:spPr bwMode="auto">
          <a:xfrm>
            <a:off x="0" y="2568606"/>
            <a:ext cx="4887446" cy="4251101"/>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5205868" y="1085458"/>
            <a:ext cx="2895457" cy="33547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b="1" dirty="0">
                <a:latin typeface="Agency FB" panose="020B0503020202020204" pitchFamily="34" charset="0"/>
              </a:rPr>
              <a:t>“The credit cards have the </a:t>
            </a:r>
            <a:r>
              <a:rPr lang="en-US" sz="2800" b="1" dirty="0">
                <a:solidFill>
                  <a:srgbClr val="FF0000"/>
                </a:solidFill>
                <a:latin typeface="Agency FB" panose="020B0503020202020204" pitchFamily="34" charset="0"/>
              </a:rPr>
              <a:t>highest </a:t>
            </a:r>
            <a:r>
              <a:rPr lang="en-US" sz="2800" b="1" dirty="0">
                <a:latin typeface="Agency FB" panose="020B0503020202020204" pitchFamily="34" charset="0"/>
              </a:rPr>
              <a:t>interest rates out of every kind of credit product”</a:t>
            </a:r>
          </a:p>
          <a:p>
            <a:pPr algn="ctr"/>
            <a:r>
              <a:rPr lang="en-US" sz="24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Megan </a:t>
            </a:r>
            <a:r>
              <a:rPr lang="en-US" sz="2400" b="1" dirty="0" err="1">
                <a:ln w="0"/>
                <a:solidFill>
                  <a:schemeClr val="tx1"/>
                </a:solidFill>
                <a:effectLst>
                  <a:outerShdw blurRad="38100" dist="19050" dir="2700000" algn="tl" rotWithShape="0">
                    <a:schemeClr val="dk1">
                      <a:alpha val="40000"/>
                    </a:schemeClr>
                  </a:outerShdw>
                </a:effectLst>
                <a:latin typeface="Agency FB" panose="020B0503020202020204" pitchFamily="34" charset="0"/>
              </a:rPr>
              <a:t>DeMatteo</a:t>
            </a:r>
            <a:endParaRPr lang="en-US" sz="24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a:p>
            <a:pPr algn="ctr"/>
            <a:r>
              <a:rPr lang="en-US" sz="24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an editor at Business Insider</a:t>
            </a:r>
          </a:p>
        </p:txBody>
      </p:sp>
      <p:sp>
        <p:nvSpPr>
          <p:cNvPr id="6" name="TextBox 5"/>
          <p:cNvSpPr txBox="1"/>
          <p:nvPr/>
        </p:nvSpPr>
        <p:spPr>
          <a:xfrm>
            <a:off x="209156" y="1085458"/>
            <a:ext cx="4871111"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400" b="1" dirty="0">
                <a:latin typeface="Agency FB" panose="020B0503020202020204" pitchFamily="34" charset="0"/>
              </a:rPr>
              <a:t>Customers with high average spending on Credit Card per month have decided to get a Personal Loan offered in the last campaign.</a:t>
            </a:r>
          </a:p>
        </p:txBody>
      </p:sp>
      <p:sp>
        <p:nvSpPr>
          <p:cNvPr id="3" name="Rectangle 2">
            <a:extLst>
              <a:ext uri="{FF2B5EF4-FFF2-40B4-BE49-F238E27FC236}">
                <a16:creationId xmlns:a16="http://schemas.microsoft.com/office/drawing/2014/main" id="{DE1AB6BA-D814-4235-B111-6115DA0659E9}"/>
              </a:ext>
            </a:extLst>
          </p:cNvPr>
          <p:cNvSpPr/>
          <p:nvPr/>
        </p:nvSpPr>
        <p:spPr>
          <a:xfrm>
            <a:off x="8336193" y="1085458"/>
            <a:ext cx="3514242" cy="5016758"/>
          </a:xfrm>
          <a:prstGeom prst="rect">
            <a:avLst/>
          </a:prstGeom>
          <a:solidFill>
            <a:schemeClr val="accent2">
              <a:lumMod val="50000"/>
            </a:schemeClr>
          </a:solidFill>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sz="3200" b="1" dirty="0">
                <a:solidFill>
                  <a:schemeClr val="bg1"/>
                </a:solidFill>
                <a:latin typeface="Agency FB" panose="020B0503020202020204" pitchFamily="34" charset="0"/>
              </a:rPr>
              <a:t>The vast majority of borrowers in USA are using personal loans to consolidate debt and refinance credit cards, combining for a total of 61% for all personal loans.</a:t>
            </a:r>
          </a:p>
          <a:p>
            <a:pPr algn="ctr"/>
            <a:r>
              <a:rPr lang="en-US" sz="3200" b="1" dirty="0">
                <a:solidFill>
                  <a:schemeClr val="bg1"/>
                </a:solidFill>
                <a:latin typeface="Agency FB" panose="020B0503020202020204" pitchFamily="34" charset="0"/>
              </a:rPr>
              <a:t> </a:t>
            </a:r>
          </a:p>
          <a:p>
            <a:pPr algn="ctr"/>
            <a:r>
              <a:rPr lang="en-US" sz="3200" b="1" dirty="0">
                <a:solidFill>
                  <a:schemeClr val="bg1"/>
                </a:solidFill>
                <a:latin typeface="Agency FB" panose="020B0503020202020204" pitchFamily="34" charset="0"/>
              </a:rPr>
              <a:t>-</a:t>
            </a:r>
            <a:r>
              <a:rPr lang="en-US" sz="3200" b="1" dirty="0" err="1">
                <a:solidFill>
                  <a:schemeClr val="bg1"/>
                </a:solidFill>
                <a:latin typeface="Agency FB" panose="020B0503020202020204" pitchFamily="34" charset="0"/>
              </a:rPr>
              <a:t>Research:LendingTree</a:t>
            </a:r>
            <a:r>
              <a:rPr lang="en-US" sz="3200" b="1" dirty="0">
                <a:solidFill>
                  <a:schemeClr val="bg1"/>
                </a:solidFill>
                <a:latin typeface="Agency FB" panose="020B0503020202020204" pitchFamily="34" charset="0"/>
              </a:rPr>
              <a:t>-</a:t>
            </a:r>
          </a:p>
        </p:txBody>
      </p:sp>
      <p:pic>
        <p:nvPicPr>
          <p:cNvPr id="11" name="Graphic 10" descr="Credit card">
            <a:extLst>
              <a:ext uri="{FF2B5EF4-FFF2-40B4-BE49-F238E27FC236}">
                <a16:creationId xmlns:a16="http://schemas.microsoft.com/office/drawing/2014/main" id="{61D96E36-8F3C-42A3-8678-C1B1B9D258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76522" y="-159748"/>
            <a:ext cx="1419225" cy="1419225"/>
          </a:xfrm>
          <a:prstGeom prst="rect">
            <a:avLst/>
          </a:prstGeom>
        </p:spPr>
      </p:pic>
    </p:spTree>
    <p:extLst>
      <p:ext uri="{BB962C8B-B14F-4D97-AF65-F5344CB8AC3E}">
        <p14:creationId xmlns:p14="http://schemas.microsoft.com/office/powerpoint/2010/main" val="4116349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0B84CEC2-3415-4464-AA4F-6C431BDB180F}"/>
              </a:ext>
            </a:extLst>
          </p:cNvPr>
          <p:cNvSpPr/>
          <p:nvPr/>
        </p:nvSpPr>
        <p:spPr>
          <a:xfrm>
            <a:off x="0" y="0"/>
            <a:ext cx="12192000" cy="6858000"/>
          </a:xfrm>
          <a:prstGeom prst="rtTriangle">
            <a:avLst/>
          </a:prstGeom>
          <a:blipFill dpi="0" rotWithShape="1">
            <a:blip r:embed="rId2">
              <a:alphaModFix amt="31000"/>
            </a:blip>
            <a:srcRect/>
            <a:stretch>
              <a:fillRect l="-40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CAF25E-BB07-4358-804D-9233620B3356}"/>
              </a:ext>
            </a:extLst>
          </p:cNvPr>
          <p:cNvPicPr/>
          <p:nvPr/>
        </p:nvPicPr>
        <p:blipFill>
          <a:blip r:embed="rId3"/>
          <a:stretch>
            <a:fillRect/>
          </a:stretch>
        </p:blipFill>
        <p:spPr>
          <a:xfrm>
            <a:off x="5582803" y="562789"/>
            <a:ext cx="6322714" cy="5425702"/>
          </a:xfrm>
          <a:prstGeom prst="rect">
            <a:avLst/>
          </a:prstGeom>
        </p:spPr>
      </p:pic>
      <p:sp>
        <p:nvSpPr>
          <p:cNvPr id="5" name="TextBox 4">
            <a:extLst>
              <a:ext uri="{FF2B5EF4-FFF2-40B4-BE49-F238E27FC236}">
                <a16:creationId xmlns:a16="http://schemas.microsoft.com/office/drawing/2014/main" id="{97CC2D0A-B949-44B8-8DFA-D013DD7329FC}"/>
              </a:ext>
            </a:extLst>
          </p:cNvPr>
          <p:cNvSpPr txBox="1"/>
          <p:nvPr/>
        </p:nvSpPr>
        <p:spPr>
          <a:xfrm>
            <a:off x="480793" y="3634278"/>
            <a:ext cx="3531137" cy="2862322"/>
          </a:xfrm>
          <a:prstGeom prst="rect">
            <a:avLst/>
          </a:prstGeom>
          <a:solidFill>
            <a:srgbClr val="002060"/>
          </a:solidFill>
        </p:spPr>
        <p:txBody>
          <a:bodyPr wrap="square" rtlCol="0">
            <a:spAutoFit/>
          </a:bodyPr>
          <a:lstStyle/>
          <a:p>
            <a:pPr algn="ctr"/>
            <a:r>
              <a:rPr lang="en-US" sz="3600" b="1" dirty="0">
                <a:solidFill>
                  <a:schemeClr val="bg1"/>
                </a:solidFill>
                <a:latin typeface="Agency FB" panose="020B0503020202020204" pitchFamily="34" charset="0"/>
              </a:rPr>
              <a:t>Customers with a higher income have a higher average spending on credit card</a:t>
            </a:r>
          </a:p>
        </p:txBody>
      </p:sp>
      <p:sp>
        <p:nvSpPr>
          <p:cNvPr id="6" name="Notched Right Arrow 8">
            <a:extLst>
              <a:ext uri="{FF2B5EF4-FFF2-40B4-BE49-F238E27FC236}">
                <a16:creationId xmlns:a16="http://schemas.microsoft.com/office/drawing/2014/main" id="{A4619B16-0C76-4E22-B24D-44246FEC3034}"/>
              </a:ext>
            </a:extLst>
          </p:cNvPr>
          <p:cNvSpPr/>
          <p:nvPr/>
        </p:nvSpPr>
        <p:spPr>
          <a:xfrm>
            <a:off x="4011930" y="5423538"/>
            <a:ext cx="1740423" cy="508715"/>
          </a:xfrm>
          <a:prstGeom prst="notchedRightArrow">
            <a:avLst/>
          </a:prstGeom>
          <a:solidFill>
            <a:schemeClr val="accent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286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11430" y="217720"/>
            <a:ext cx="6095770" cy="725256"/>
          </a:xfrm>
        </p:spPr>
        <p:style>
          <a:lnRef idx="3">
            <a:schemeClr val="lt1"/>
          </a:lnRef>
          <a:fillRef idx="1">
            <a:schemeClr val="dk1"/>
          </a:fillRef>
          <a:effectRef idx="1">
            <a:schemeClr val="dk1"/>
          </a:effectRef>
          <a:fontRef idx="minor">
            <a:schemeClr val="lt1"/>
          </a:fontRef>
        </p:style>
        <p:txBody>
          <a:bodyPr>
            <a:noAutofit/>
          </a:bodyPr>
          <a:lstStyle/>
          <a:p>
            <a:r>
              <a:rPr lang="en-US" sz="3600" b="1" dirty="0">
                <a:solidFill>
                  <a:schemeClr val="bg1"/>
                </a:solidFill>
                <a:latin typeface="Agency FB" panose="020B0503020202020204" pitchFamily="34" charset="0"/>
              </a:rPr>
              <a:t>Certificate of Deposit Account</a:t>
            </a:r>
          </a:p>
        </p:txBody>
      </p:sp>
      <p:pic>
        <p:nvPicPr>
          <p:cNvPr id="4" name="Content Placeholder 3"/>
          <p:cNvPicPr>
            <a:picLocks noGrp="1"/>
          </p:cNvPicPr>
          <p:nvPr>
            <p:ph idx="1"/>
          </p:nvPr>
        </p:nvPicPr>
        <p:blipFill>
          <a:blip r:embed="rId2"/>
          <a:stretch>
            <a:fillRect/>
          </a:stretch>
        </p:blipFill>
        <p:spPr>
          <a:xfrm>
            <a:off x="4605562" y="1637542"/>
            <a:ext cx="4210050" cy="4510691"/>
          </a:xfrm>
          <a:prstGeom prst="rect">
            <a:avLst/>
          </a:prstGeom>
        </p:spPr>
      </p:pic>
      <p:sp>
        <p:nvSpPr>
          <p:cNvPr id="5" name="TextBox 4"/>
          <p:cNvSpPr txBox="1"/>
          <p:nvPr/>
        </p:nvSpPr>
        <p:spPr>
          <a:xfrm>
            <a:off x="324392" y="1232884"/>
            <a:ext cx="4210050" cy="5262979"/>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just"/>
            <a:r>
              <a:rPr lang="en-US" sz="2800" b="1" dirty="0">
                <a:latin typeface="Agency FB" panose="020B0503020202020204" pitchFamily="34" charset="0"/>
              </a:rPr>
              <a:t>A significant percentage , 46.36% of customers who have CD accounts have accepted a personal loan after the last campaign. </a:t>
            </a:r>
          </a:p>
          <a:p>
            <a:pPr marL="285750" indent="-285750" algn="just">
              <a:buFont typeface="Wingdings" panose="05000000000000000000" pitchFamily="2" charset="2"/>
              <a:buChar char="q"/>
            </a:pPr>
            <a:endParaRPr lang="en-US" sz="2800" b="1" dirty="0">
              <a:latin typeface="Agency FB" panose="020B0503020202020204" pitchFamily="34" charset="0"/>
            </a:endParaRPr>
          </a:p>
          <a:p>
            <a:pPr marL="285750" indent="-285750" algn="just">
              <a:buFont typeface="Wingdings" panose="05000000000000000000" pitchFamily="2" charset="2"/>
              <a:buChar char="q"/>
            </a:pPr>
            <a:endParaRPr lang="en-US" sz="2800" b="1" dirty="0">
              <a:latin typeface="Agency FB" panose="020B0503020202020204" pitchFamily="34" charset="0"/>
            </a:endParaRPr>
          </a:p>
          <a:p>
            <a:pPr algn="just"/>
            <a:r>
              <a:rPr lang="en-US" sz="2800" b="1" dirty="0">
                <a:latin typeface="Agency FB" panose="020B0503020202020204" pitchFamily="34" charset="0"/>
              </a:rPr>
              <a:t>CD accounts restrict access to money, customers tend to buy personal loans to satisfy their monetary requirements.</a:t>
            </a:r>
          </a:p>
          <a:p>
            <a:pPr marL="285750" indent="-285750" algn="just">
              <a:buFont typeface="Wingdings" panose="05000000000000000000" pitchFamily="2" charset="2"/>
              <a:buChar char="q"/>
            </a:pPr>
            <a:endParaRPr lang="en-US" sz="2800" b="1" dirty="0">
              <a:latin typeface="Agency FB" panose="020B0503020202020204" pitchFamily="34" charset="0"/>
            </a:endParaRPr>
          </a:p>
        </p:txBody>
      </p:sp>
      <p:sp>
        <p:nvSpPr>
          <p:cNvPr id="6" name="TextBox 5"/>
          <p:cNvSpPr txBox="1"/>
          <p:nvPr/>
        </p:nvSpPr>
        <p:spPr>
          <a:xfrm>
            <a:off x="8744492" y="1028248"/>
            <a:ext cx="3335494" cy="566957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3200" b="1" dirty="0">
                <a:latin typeface="Agency FB" panose="020B0503020202020204" pitchFamily="34" charset="0"/>
              </a:rPr>
              <a:t>“There are two types of personal loans namely secured and unsecured.”</a:t>
            </a:r>
          </a:p>
          <a:p>
            <a:pPr algn="ctr"/>
            <a:endParaRPr lang="en-US" sz="3200" b="1" dirty="0">
              <a:latin typeface="Agency FB" panose="020B0503020202020204" pitchFamily="34" charset="0"/>
            </a:endParaRPr>
          </a:p>
          <a:p>
            <a:pPr algn="ctr"/>
            <a:r>
              <a:rPr lang="en-US" sz="3200" b="1" dirty="0">
                <a:solidFill>
                  <a:srgbClr val="FF0000"/>
                </a:solidFill>
                <a:latin typeface="Agency FB" panose="020B0503020202020204" pitchFamily="34" charset="0"/>
              </a:rPr>
              <a:t>Jennifer </a:t>
            </a:r>
            <a:r>
              <a:rPr lang="en-US" sz="3200" b="1" dirty="0" err="1">
                <a:solidFill>
                  <a:srgbClr val="FF0000"/>
                </a:solidFill>
                <a:latin typeface="Agency FB" panose="020B0503020202020204" pitchFamily="34" charset="0"/>
              </a:rPr>
              <a:t>Brozic</a:t>
            </a:r>
            <a:endParaRPr lang="en-US" sz="3200" b="1" dirty="0">
              <a:solidFill>
                <a:srgbClr val="FF0000"/>
              </a:solidFill>
              <a:latin typeface="Agency FB" panose="020B0503020202020204" pitchFamily="34" charset="0"/>
            </a:endParaRPr>
          </a:p>
        </p:txBody>
      </p:sp>
      <p:pic>
        <p:nvPicPr>
          <p:cNvPr id="7" name="Graphic 6" descr="Bank check">
            <a:extLst>
              <a:ext uri="{FF2B5EF4-FFF2-40B4-BE49-F238E27FC236}">
                <a16:creationId xmlns:a16="http://schemas.microsoft.com/office/drawing/2014/main" id="{A5819C50-03C4-4D5A-A2E6-0A200E3C69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1125" y="-214917"/>
            <a:ext cx="1619250" cy="1619250"/>
          </a:xfrm>
          <a:prstGeom prst="rect">
            <a:avLst/>
          </a:prstGeom>
        </p:spPr>
      </p:pic>
    </p:spTree>
    <p:extLst>
      <p:ext uri="{BB962C8B-B14F-4D97-AF65-F5344CB8AC3E}">
        <p14:creationId xmlns:p14="http://schemas.microsoft.com/office/powerpoint/2010/main" val="264607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Text Box 6">
            <a:extLst>
              <a:ext uri="{FF2B5EF4-FFF2-40B4-BE49-F238E27FC236}">
                <a16:creationId xmlns:a16="http://schemas.microsoft.com/office/drawing/2014/main" id="{FA1AAB68-B8FF-482E-AF60-D0F4255DE205}"/>
              </a:ext>
            </a:extLst>
          </p:cNvPr>
          <p:cNvSpPr txBox="1">
            <a:spLocks noGrp="1"/>
          </p:cNvSpPr>
          <p:nvPr>
            <p:ph idx="1"/>
          </p:nvPr>
        </p:nvSpPr>
        <p:spPr>
          <a:xfrm>
            <a:off x="2718144" y="1318895"/>
            <a:ext cx="6755711" cy="3773170"/>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ctr">
              <a:lnSpc>
                <a:spcPct val="107000"/>
              </a:lnSpc>
              <a:spcBef>
                <a:spcPts val="0"/>
              </a:spcBef>
              <a:spcAft>
                <a:spcPts val="800"/>
              </a:spcAft>
              <a:buNone/>
            </a:pPr>
            <a:r>
              <a:rPr lang="en-US" sz="4400" b="1" u="sng"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MEMBERS-GROUP 2 </a:t>
            </a:r>
            <a:endParaRPr lang="en-US" sz="44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44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K.A.I. Kandewatte-s13994</a:t>
            </a:r>
          </a:p>
          <a:p>
            <a:pPr marL="0" marR="0" algn="ctr">
              <a:spcBef>
                <a:spcPts val="0"/>
              </a:spcBef>
              <a:spcAft>
                <a:spcPts val="0"/>
              </a:spcAft>
            </a:pPr>
            <a:r>
              <a:rPr lang="en-US" sz="44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S.H. </a:t>
            </a:r>
            <a:r>
              <a:rPr lang="en-US" sz="4400" dirty="0" err="1">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Karunadhika</a:t>
            </a:r>
            <a:r>
              <a:rPr lang="en-US" sz="44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 s13995</a:t>
            </a:r>
          </a:p>
          <a:p>
            <a:pPr marL="0" marR="0" algn="ctr">
              <a:spcBef>
                <a:spcPts val="0"/>
              </a:spcBef>
              <a:spcAft>
                <a:spcPts val="0"/>
              </a:spcAft>
            </a:pPr>
            <a:r>
              <a:rPr lang="en-US" sz="44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B.D.S. </a:t>
            </a:r>
            <a:r>
              <a:rPr lang="en-US" sz="4400" dirty="0" err="1">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Suwaris</a:t>
            </a:r>
            <a:r>
              <a:rPr lang="en-US" sz="44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rPr>
              <a:t> –s14024</a:t>
            </a:r>
          </a:p>
          <a:p>
            <a:pPr marL="0" marR="0" algn="ctr">
              <a:spcBef>
                <a:spcPts val="0"/>
              </a:spcBef>
              <a:spcAft>
                <a:spcPts val="0"/>
              </a:spcAft>
            </a:pPr>
            <a:endParaRPr lang="en-US" sz="1000" dirty="0">
              <a:solidFill>
                <a:schemeClr val="tx1"/>
              </a:solidFill>
              <a:effectLst/>
              <a:latin typeface="Franklin Gothic Medium Cond" panose="020B06060304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3515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E79039D-8F7F-4E70-AEF0-66498A21E5F0}"/>
              </a:ext>
            </a:extLst>
          </p:cNvPr>
          <p:cNvSpPr/>
          <p:nvPr/>
        </p:nvSpPr>
        <p:spPr>
          <a:xfrm>
            <a:off x="0" y="0"/>
            <a:ext cx="12192000" cy="6858000"/>
          </a:xfrm>
          <a:prstGeom prst="rtTriangle">
            <a:avLst/>
          </a:prstGeom>
          <a:blipFill dpi="0" rotWithShape="1">
            <a:blip r:embed="rId2">
              <a:alphaModFix amt="47000"/>
            </a:blip>
            <a:srcRect/>
            <a:stretch>
              <a:fillRect l="-40000" r="-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223974" y="72453"/>
            <a:ext cx="3691362" cy="3280232"/>
          </a:xfrm>
          <a:prstGeom prst="rect">
            <a:avLst/>
          </a:prstGeom>
          <a:noFill/>
        </p:spPr>
      </p:pic>
      <p:sp>
        <p:nvSpPr>
          <p:cNvPr id="5" name="TextBox 4"/>
          <p:cNvSpPr txBox="1"/>
          <p:nvPr/>
        </p:nvSpPr>
        <p:spPr>
          <a:xfrm>
            <a:off x="317928" y="1041009"/>
            <a:ext cx="6378293" cy="1815882"/>
          </a:xfrm>
          <a:prstGeom prst="rect">
            <a:avLst/>
          </a:prstGeom>
          <a:solidFill>
            <a:schemeClr val="accent2">
              <a:lumMod val="50000"/>
            </a:schemeClr>
          </a:solidFill>
        </p:spPr>
        <p:txBody>
          <a:bodyPr wrap="square" rtlCol="0">
            <a:spAutoFit/>
          </a:bodyPr>
          <a:lstStyle/>
          <a:p>
            <a:pPr algn="ctr"/>
            <a:r>
              <a:rPr lang="en-US" sz="2800" b="1" dirty="0">
                <a:solidFill>
                  <a:schemeClr val="bg1"/>
                </a:solidFill>
                <a:latin typeface="Agency FB" panose="020B0503020202020204" pitchFamily="34" charset="0"/>
              </a:rPr>
              <a:t>Most of the customers who have accepted the personal loan do not have a securities account since the risks involving security account demotivate to accept personal loans.</a:t>
            </a:r>
          </a:p>
        </p:txBody>
      </p:sp>
      <p:sp>
        <p:nvSpPr>
          <p:cNvPr id="6" name="TextBox 5"/>
          <p:cNvSpPr txBox="1"/>
          <p:nvPr/>
        </p:nvSpPr>
        <p:spPr>
          <a:xfrm>
            <a:off x="4846321" y="3522699"/>
            <a:ext cx="7180776" cy="1384995"/>
          </a:xfrm>
          <a:prstGeom prst="rect">
            <a:avLst/>
          </a:prstGeom>
          <a:solidFill>
            <a:schemeClr val="accent2"/>
          </a:solidFill>
        </p:spPr>
        <p:txBody>
          <a:bodyPr wrap="square" rtlCol="0">
            <a:spAutoFit/>
          </a:bodyPr>
          <a:lstStyle/>
          <a:p>
            <a:pPr algn="ctr"/>
            <a:r>
              <a:rPr lang="en-US" sz="2800" b="1" dirty="0">
                <a:solidFill>
                  <a:schemeClr val="bg1"/>
                </a:solidFill>
                <a:latin typeface="Agency FB" panose="020B0503020202020204" pitchFamily="34" charset="0"/>
              </a:rPr>
              <a:t>The average credit card spending per month is low among customers who have a securities account than the other group. </a:t>
            </a:r>
            <a:endParaRPr lang="en-US" sz="2800" b="1" dirty="0">
              <a:latin typeface="Agency FB" panose="020B0503020202020204" pitchFamily="34" charset="0"/>
            </a:endParaRPr>
          </a:p>
        </p:txBody>
      </p:sp>
      <p:pic>
        <p:nvPicPr>
          <p:cNvPr id="7" name="Picture 6"/>
          <p:cNvPicPr/>
          <p:nvPr/>
        </p:nvPicPr>
        <p:blipFill>
          <a:blip r:embed="rId4"/>
          <a:stretch>
            <a:fillRect/>
          </a:stretch>
        </p:blipFill>
        <p:spPr>
          <a:xfrm>
            <a:off x="338630" y="3477129"/>
            <a:ext cx="4046268" cy="3280231"/>
          </a:xfrm>
          <a:prstGeom prst="rect">
            <a:avLst/>
          </a:prstGeom>
        </p:spPr>
      </p:pic>
      <p:sp>
        <p:nvSpPr>
          <p:cNvPr id="3" name="Rectangle: Top Corners Snipped 2">
            <a:extLst>
              <a:ext uri="{FF2B5EF4-FFF2-40B4-BE49-F238E27FC236}">
                <a16:creationId xmlns:a16="http://schemas.microsoft.com/office/drawing/2014/main" id="{EA489360-A336-47EF-A758-FE8AE829DA11}"/>
              </a:ext>
            </a:extLst>
          </p:cNvPr>
          <p:cNvSpPr/>
          <p:nvPr/>
        </p:nvSpPr>
        <p:spPr>
          <a:xfrm>
            <a:off x="5524499" y="4907694"/>
            <a:ext cx="6502597" cy="1773198"/>
          </a:xfrm>
          <a:prstGeom prst="snip2SameRect">
            <a:avLst/>
          </a:prstGeom>
          <a:solidFill>
            <a:schemeClr val="accent1">
              <a:lumMod val="40000"/>
              <a:lumOff val="60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r>
              <a:rPr lang="en-US" sz="2000" b="1" dirty="0">
                <a:solidFill>
                  <a:schemeClr val="tx1"/>
                </a:solidFill>
              </a:rPr>
              <a:t>WHY? </a:t>
            </a:r>
          </a:p>
          <a:p>
            <a:r>
              <a:rPr lang="en-US" sz="2000" b="1" dirty="0">
                <a:solidFill>
                  <a:schemeClr val="tx1"/>
                </a:solidFill>
              </a:rPr>
              <a:t>The security account holders may be less motivated to spend on credit cards since they already have many risks involved with the securities account as explained earlier.</a:t>
            </a:r>
          </a:p>
        </p:txBody>
      </p:sp>
      <p:sp>
        <p:nvSpPr>
          <p:cNvPr id="10" name="Title 1">
            <a:extLst>
              <a:ext uri="{FF2B5EF4-FFF2-40B4-BE49-F238E27FC236}">
                <a16:creationId xmlns:a16="http://schemas.microsoft.com/office/drawing/2014/main" id="{A964E2B0-7642-48F8-9929-16CE0021F535}"/>
              </a:ext>
            </a:extLst>
          </p:cNvPr>
          <p:cNvSpPr txBox="1">
            <a:spLocks/>
          </p:cNvSpPr>
          <p:nvPr/>
        </p:nvSpPr>
        <p:spPr>
          <a:xfrm>
            <a:off x="317928" y="187114"/>
            <a:ext cx="6095770" cy="725256"/>
          </a:xfrm>
          <a:prstGeom prst="rect">
            <a:avLst/>
          </a:prstGeom>
        </p:spPr>
        <p:style>
          <a:lnRef idx="3">
            <a:schemeClr val="lt1"/>
          </a:lnRef>
          <a:fillRef idx="1">
            <a:schemeClr val="dk1"/>
          </a:fillRef>
          <a:effectRef idx="1">
            <a:schemeClr val="dk1"/>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b="1" dirty="0">
                <a:solidFill>
                  <a:schemeClr val="bg1"/>
                </a:solidFill>
                <a:latin typeface="Agency FB" panose="020B0503020202020204" pitchFamily="34" charset="0"/>
              </a:rPr>
              <a:t>Securities Account</a:t>
            </a:r>
          </a:p>
        </p:txBody>
      </p:sp>
    </p:spTree>
    <p:extLst>
      <p:ext uri="{BB962C8B-B14F-4D97-AF65-F5344CB8AC3E}">
        <p14:creationId xmlns:p14="http://schemas.microsoft.com/office/powerpoint/2010/main" val="563865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F8218546-7941-4B15-BE6A-1AA09F74B793}"/>
              </a:ext>
            </a:extLst>
          </p:cNvPr>
          <p:cNvSpPr/>
          <p:nvPr/>
        </p:nvSpPr>
        <p:spPr>
          <a:xfrm rot="10800000">
            <a:off x="5455920" y="0"/>
            <a:ext cx="6736080" cy="6858000"/>
          </a:xfrm>
          <a:prstGeom prst="rtTriangle">
            <a:avLst/>
          </a:prstGeom>
          <a:blipFill dpi="0" rotWithShape="0">
            <a:blip r:embed="rId2">
              <a:alphaModFix amt="59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7352" y="114822"/>
            <a:ext cx="3547608" cy="785512"/>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4800" b="1" dirty="0">
                <a:solidFill>
                  <a:schemeClr val="bg1"/>
                </a:solidFill>
                <a:latin typeface="Agency FB" panose="020B0503020202020204" pitchFamily="34" charset="0"/>
              </a:rPr>
              <a:t> Online</a:t>
            </a:r>
          </a:p>
        </p:txBody>
      </p:sp>
      <p:pic>
        <p:nvPicPr>
          <p:cNvPr id="6" name="Content Placeholder 5"/>
          <p:cNvPicPr>
            <a:picLocks noGrp="1"/>
          </p:cNvPicPr>
          <p:nvPr>
            <p:ph idx="1"/>
          </p:nvPr>
        </p:nvPicPr>
        <p:blipFill>
          <a:blip r:embed="rId3"/>
          <a:stretch>
            <a:fillRect/>
          </a:stretch>
        </p:blipFill>
        <p:spPr>
          <a:xfrm>
            <a:off x="4756491" y="424204"/>
            <a:ext cx="4137394" cy="3501632"/>
          </a:xfrm>
          <a:prstGeom prst="rect">
            <a:avLst/>
          </a:prstGeom>
        </p:spPr>
      </p:pic>
      <p:sp>
        <p:nvSpPr>
          <p:cNvPr id="4" name="TextBox 3"/>
          <p:cNvSpPr txBox="1"/>
          <p:nvPr/>
        </p:nvSpPr>
        <p:spPr>
          <a:xfrm>
            <a:off x="199759" y="1174654"/>
            <a:ext cx="4529797" cy="1938992"/>
          </a:xfrm>
          <a:prstGeom prst="rect">
            <a:avLst/>
          </a:prstGeom>
          <a:solidFill>
            <a:schemeClr val="accent1"/>
          </a:solidFill>
        </p:spPr>
        <p:txBody>
          <a:bodyPr wrap="square" rtlCol="0">
            <a:spAutoFit/>
          </a:bodyPr>
          <a:lstStyle/>
          <a:p>
            <a:pPr algn="just"/>
            <a:r>
              <a:rPr lang="en-US" sz="2400" b="1" dirty="0">
                <a:ln w="0"/>
                <a:latin typeface="Agency FB" panose="020B0503020202020204" pitchFamily="34" charset="0"/>
              </a:rPr>
              <a:t>Approximately 60% of the customers transact online. According to the author Jamie Gonzalez-Garcia, in 2016, 62% of Americans cited digital banking as their primary method of banking.</a:t>
            </a:r>
          </a:p>
        </p:txBody>
      </p:sp>
      <p:pic>
        <p:nvPicPr>
          <p:cNvPr id="5" name="Picture 4"/>
          <p:cNvPicPr/>
          <p:nvPr/>
        </p:nvPicPr>
        <p:blipFill>
          <a:blip r:embed="rId4"/>
          <a:stretch>
            <a:fillRect/>
          </a:stretch>
        </p:blipFill>
        <p:spPr>
          <a:xfrm>
            <a:off x="471264" y="3113646"/>
            <a:ext cx="3986786" cy="3501632"/>
          </a:xfrm>
          <a:prstGeom prst="rect">
            <a:avLst/>
          </a:prstGeom>
        </p:spPr>
      </p:pic>
      <p:sp>
        <p:nvSpPr>
          <p:cNvPr id="7" name="TextBox 6"/>
          <p:cNvSpPr txBox="1"/>
          <p:nvPr/>
        </p:nvSpPr>
        <p:spPr>
          <a:xfrm>
            <a:off x="8094079" y="3925836"/>
            <a:ext cx="3600081" cy="2862322"/>
          </a:xfrm>
          <a:prstGeom prst="rect">
            <a:avLst/>
          </a:prstGeom>
          <a:solidFill>
            <a:srgbClr val="002060"/>
          </a:solidFill>
        </p:spPr>
        <p:txBody>
          <a:bodyPr wrap="square" rtlCol="0">
            <a:spAutoFit/>
          </a:bodyPr>
          <a:lstStyle/>
          <a:p>
            <a:pPr algn="ctr"/>
            <a:r>
              <a:rPr lang="en-US" sz="2000" dirty="0">
                <a:solidFill>
                  <a:schemeClr val="bg1"/>
                </a:solidFill>
              </a:rPr>
              <a:t>Greater number of online users have obtained the personal loan than the non-online users. By making use of online platforms to market the personal loans will attract more customers which in result would give a </a:t>
            </a:r>
            <a:r>
              <a:rPr lang="en-US" sz="2000" b="1" dirty="0">
                <a:solidFill>
                  <a:srgbClr val="FF0000"/>
                </a:solidFill>
              </a:rPr>
              <a:t>healthy conversion rate.</a:t>
            </a:r>
          </a:p>
        </p:txBody>
      </p:sp>
      <p:pic>
        <p:nvPicPr>
          <p:cNvPr id="9" name="Graphic 8" descr="Internet">
            <a:extLst>
              <a:ext uri="{FF2B5EF4-FFF2-40B4-BE49-F238E27FC236}">
                <a16:creationId xmlns:a16="http://schemas.microsoft.com/office/drawing/2014/main" id="{28D021B0-B8C3-4F57-94F2-B3FF9A7623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20249" y="114822"/>
            <a:ext cx="1209675" cy="1209675"/>
          </a:xfrm>
          <a:prstGeom prst="rect">
            <a:avLst/>
          </a:prstGeom>
        </p:spPr>
      </p:pic>
    </p:spTree>
    <p:extLst>
      <p:ext uri="{BB962C8B-B14F-4D97-AF65-F5344CB8AC3E}">
        <p14:creationId xmlns:p14="http://schemas.microsoft.com/office/powerpoint/2010/main" val="12983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7C459A-6BB5-4F58-AC56-C43F1A7BEB57}"/>
              </a:ext>
            </a:extLst>
          </p:cNvPr>
          <p:cNvPicPr>
            <a:picLocks noChangeAspect="1"/>
          </p:cNvPicPr>
          <p:nvPr/>
        </p:nvPicPr>
        <p:blipFill>
          <a:blip r:embed="rId2"/>
          <a:stretch>
            <a:fillRect/>
          </a:stretch>
        </p:blipFill>
        <p:spPr>
          <a:xfrm>
            <a:off x="6901131" y="-14642"/>
            <a:ext cx="4773299" cy="2224845"/>
          </a:xfrm>
          <a:prstGeom prst="rect">
            <a:avLst/>
          </a:prstGeom>
        </p:spPr>
      </p:pic>
      <p:sp>
        <p:nvSpPr>
          <p:cNvPr id="2" name="Title 1"/>
          <p:cNvSpPr>
            <a:spLocks noGrp="1"/>
          </p:cNvSpPr>
          <p:nvPr>
            <p:ph type="title"/>
          </p:nvPr>
        </p:nvSpPr>
        <p:spPr>
          <a:xfrm>
            <a:off x="284208" y="13692"/>
            <a:ext cx="4073071" cy="980014"/>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5400" b="1" dirty="0">
                <a:solidFill>
                  <a:schemeClr val="bg1"/>
                </a:solidFill>
                <a:latin typeface="Agency FB" panose="020B0503020202020204" pitchFamily="34" charset="0"/>
              </a:rPr>
              <a:t>Age </a:t>
            </a:r>
          </a:p>
        </p:txBody>
      </p:sp>
      <p:graphicFrame>
        <p:nvGraphicFramePr>
          <p:cNvPr id="5" name="Content Placeholder 4"/>
          <p:cNvGraphicFramePr>
            <a:graphicFrameLocks noGrp="1"/>
          </p:cNvGraphicFramePr>
          <p:nvPr>
            <p:ph idx="1"/>
          </p:nvPr>
        </p:nvGraphicFramePr>
        <p:xfrm>
          <a:off x="225604" y="1068946"/>
          <a:ext cx="6472377" cy="837658"/>
        </p:xfrm>
        <a:graphic>
          <a:graphicData uri="http://schemas.openxmlformats.org/drawingml/2006/table">
            <a:tbl>
              <a:tblPr firstRow="1" firstCol="1" bandRow="1">
                <a:tableStyleId>{21E4AEA4-8DFA-4A89-87EB-49C32662AFE0}</a:tableStyleId>
              </a:tblPr>
              <a:tblGrid>
                <a:gridCol w="1702726">
                  <a:extLst>
                    <a:ext uri="{9D8B030D-6E8A-4147-A177-3AD203B41FA5}">
                      <a16:colId xmlns:a16="http://schemas.microsoft.com/office/drawing/2014/main" val="20000"/>
                    </a:ext>
                  </a:extLst>
                </a:gridCol>
                <a:gridCol w="871650">
                  <a:extLst>
                    <a:ext uri="{9D8B030D-6E8A-4147-A177-3AD203B41FA5}">
                      <a16:colId xmlns:a16="http://schemas.microsoft.com/office/drawing/2014/main" val="20001"/>
                    </a:ext>
                  </a:extLst>
                </a:gridCol>
                <a:gridCol w="1002384">
                  <a:extLst>
                    <a:ext uri="{9D8B030D-6E8A-4147-A177-3AD203B41FA5}">
                      <a16:colId xmlns:a16="http://schemas.microsoft.com/office/drawing/2014/main" val="20002"/>
                    </a:ext>
                  </a:extLst>
                </a:gridCol>
                <a:gridCol w="1153428">
                  <a:extLst>
                    <a:ext uri="{9D8B030D-6E8A-4147-A177-3AD203B41FA5}">
                      <a16:colId xmlns:a16="http://schemas.microsoft.com/office/drawing/2014/main" val="20003"/>
                    </a:ext>
                  </a:extLst>
                </a:gridCol>
                <a:gridCol w="878802">
                  <a:extLst>
                    <a:ext uri="{9D8B030D-6E8A-4147-A177-3AD203B41FA5}">
                      <a16:colId xmlns:a16="http://schemas.microsoft.com/office/drawing/2014/main" val="20004"/>
                    </a:ext>
                  </a:extLst>
                </a:gridCol>
                <a:gridCol w="863387">
                  <a:extLst>
                    <a:ext uri="{9D8B030D-6E8A-4147-A177-3AD203B41FA5}">
                      <a16:colId xmlns:a16="http://schemas.microsoft.com/office/drawing/2014/main" val="20005"/>
                    </a:ext>
                  </a:extLst>
                </a:gridCol>
              </a:tblGrid>
              <a:tr h="418829">
                <a:tc>
                  <a:txBody>
                    <a:bodyPr/>
                    <a:lstStyle/>
                    <a:p>
                      <a:pPr marL="0" marR="0" algn="l">
                        <a:lnSpc>
                          <a:spcPct val="107000"/>
                        </a:lnSpc>
                        <a:spcBef>
                          <a:spcPts val="0"/>
                        </a:spcBef>
                        <a:spcAft>
                          <a:spcPts val="0"/>
                        </a:spcAft>
                      </a:pPr>
                      <a:r>
                        <a:rPr lang="en-US" sz="2400" dirty="0">
                          <a:effectLst/>
                        </a:rPr>
                        <a:t>Mean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a:effectLst/>
                        </a:rPr>
                        <a:t>Min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a:effectLst/>
                        </a:rPr>
                        <a:t>25%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a:effectLst/>
                        </a:rPr>
                        <a:t>Median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a:effectLst/>
                        </a:rPr>
                        <a:t>75%</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Max</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418829">
                <a:tc>
                  <a:txBody>
                    <a:bodyPr/>
                    <a:lstStyle/>
                    <a:p>
                      <a:pPr marL="0" marR="0" algn="l">
                        <a:lnSpc>
                          <a:spcPct val="107000"/>
                        </a:lnSpc>
                        <a:spcBef>
                          <a:spcPts val="0"/>
                        </a:spcBef>
                        <a:spcAft>
                          <a:spcPts val="0"/>
                        </a:spcAft>
                      </a:pPr>
                      <a:r>
                        <a:rPr lang="en-US" sz="2000" dirty="0">
                          <a:effectLst/>
                        </a:rPr>
                        <a:t>45.446750</a:t>
                      </a:r>
                      <a:endParaRPr lang="en-US" sz="32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23.0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36.0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a:effectLst/>
                        </a:rPr>
                        <a:t>46.0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55.0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2400" dirty="0">
                          <a:effectLst/>
                        </a:rPr>
                        <a:t>67.0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pic>
        <p:nvPicPr>
          <p:cNvPr id="4" name="Picture 3" descr="Chart, histogra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394044" y="3429000"/>
            <a:ext cx="3640831" cy="3069197"/>
          </a:xfrm>
          <a:prstGeom prst="rect">
            <a:avLst/>
          </a:prstGeom>
          <a:noFill/>
          <a:ln>
            <a:noFill/>
          </a:ln>
        </p:spPr>
      </p:pic>
      <p:sp>
        <p:nvSpPr>
          <p:cNvPr id="6" name="TextBox 5"/>
          <p:cNvSpPr txBox="1"/>
          <p:nvPr/>
        </p:nvSpPr>
        <p:spPr>
          <a:xfrm>
            <a:off x="4226582" y="4140714"/>
            <a:ext cx="3328648" cy="1384995"/>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800" b="1" dirty="0">
                <a:latin typeface="Agency FB" panose="020B0503020202020204" pitchFamily="34" charset="0"/>
              </a:rPr>
              <a:t>Most of the customers fall into 36 to 55 years of age</a:t>
            </a:r>
          </a:p>
        </p:txBody>
      </p:sp>
      <p:sp>
        <p:nvSpPr>
          <p:cNvPr id="7" name="TextBox 6"/>
          <p:cNvSpPr txBox="1"/>
          <p:nvPr/>
        </p:nvSpPr>
        <p:spPr>
          <a:xfrm>
            <a:off x="8328720" y="1261531"/>
            <a:ext cx="2914849" cy="5509200"/>
          </a:xfrm>
          <a:prstGeom prst="rect">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3200" b="1" dirty="0">
                <a:solidFill>
                  <a:schemeClr val="bg1"/>
                </a:solidFill>
                <a:latin typeface="Agency FB" panose="020B0503020202020204" pitchFamily="34" charset="0"/>
              </a:rPr>
              <a:t>In USA most lenders require applicants to provide at least two forms of government-issued identification to prove they are at least 18 years old. </a:t>
            </a:r>
          </a:p>
          <a:p>
            <a:pPr algn="ctr"/>
            <a:r>
              <a:rPr lang="en-US" sz="3200" b="1" dirty="0">
                <a:solidFill>
                  <a:schemeClr val="bg1"/>
                </a:solidFill>
                <a:latin typeface="Agency FB" panose="020B0503020202020204" pitchFamily="34" charset="0"/>
              </a:rPr>
              <a:t>- Forbes advisor magazine-</a:t>
            </a:r>
          </a:p>
        </p:txBody>
      </p:sp>
      <p:sp>
        <p:nvSpPr>
          <p:cNvPr id="8" name="TextBox 7"/>
          <p:cNvSpPr txBox="1"/>
          <p:nvPr/>
        </p:nvSpPr>
        <p:spPr>
          <a:xfrm>
            <a:off x="377614" y="2026328"/>
            <a:ext cx="4773299" cy="1200329"/>
          </a:xfrm>
          <a:prstGeom prst="rect">
            <a:avLst/>
          </a:prstGeom>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b="1" dirty="0">
                <a:latin typeface="Agency FB" panose="020B0503020202020204" pitchFamily="34" charset="0"/>
              </a:rPr>
              <a:t>Since all the customers of the Thera Bank are above 23 years, any customer will be eligible for a loan based on their age</a:t>
            </a:r>
          </a:p>
        </p:txBody>
      </p:sp>
      <p:sp>
        <p:nvSpPr>
          <p:cNvPr id="9" name="TextBox 8">
            <a:extLst>
              <a:ext uri="{FF2B5EF4-FFF2-40B4-BE49-F238E27FC236}">
                <a16:creationId xmlns:a16="http://schemas.microsoft.com/office/drawing/2014/main" id="{347DA986-2F3C-45F6-956D-2D937D6748B5}"/>
              </a:ext>
            </a:extLst>
          </p:cNvPr>
          <p:cNvSpPr txBox="1"/>
          <p:nvPr/>
        </p:nvSpPr>
        <p:spPr>
          <a:xfrm>
            <a:off x="5929581" y="2051115"/>
            <a:ext cx="1620471" cy="646331"/>
          </a:xfrm>
          <a:prstGeom prst="rect">
            <a:avLst/>
          </a:prstGeom>
          <a:noFill/>
        </p:spPr>
        <p:txBody>
          <a:bodyPr wrap="square" rtlCol="0">
            <a:spAutoFit/>
          </a:bodyPr>
          <a:lstStyle/>
          <a:p>
            <a:r>
              <a:rPr lang="en-US" sz="3600" b="1" dirty="0">
                <a:solidFill>
                  <a:srgbClr val="002060"/>
                </a:solidFill>
                <a:latin typeface="Agency FB" panose="020B0503020202020204" pitchFamily="34" charset="0"/>
              </a:rPr>
              <a:t>WHY?</a:t>
            </a:r>
          </a:p>
        </p:txBody>
      </p:sp>
      <p:sp>
        <p:nvSpPr>
          <p:cNvPr id="13" name="Arrow: Right 12">
            <a:extLst>
              <a:ext uri="{FF2B5EF4-FFF2-40B4-BE49-F238E27FC236}">
                <a16:creationId xmlns:a16="http://schemas.microsoft.com/office/drawing/2014/main" id="{29EC0301-438A-4E4F-B1C0-C0335A9A9DBC}"/>
              </a:ext>
            </a:extLst>
          </p:cNvPr>
          <p:cNvSpPr/>
          <p:nvPr/>
        </p:nvSpPr>
        <p:spPr>
          <a:xfrm>
            <a:off x="5167342" y="2571750"/>
            <a:ext cx="3161378" cy="3741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149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1A718B-FDD8-439E-A31D-8F8CA1646696}"/>
              </a:ext>
            </a:extLst>
          </p:cNvPr>
          <p:cNvSpPr/>
          <p:nvPr/>
        </p:nvSpPr>
        <p:spPr>
          <a:xfrm>
            <a:off x="5223510" y="-628650"/>
            <a:ext cx="7048500" cy="7486650"/>
          </a:xfrm>
          <a:prstGeom prst="rect">
            <a:avLst/>
          </a:prstGeom>
          <a:blipFill dpi="0" rotWithShape="1">
            <a:blip r:embed="rId2">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2A81866D-AA60-41A2-976F-F1F17B034E47}"/>
              </a:ext>
            </a:extLst>
          </p:cNvPr>
          <p:cNvPicPr>
            <a:picLocks noGrp="1" noChangeAspect="1"/>
          </p:cNvPicPr>
          <p:nvPr>
            <p:ph idx="1"/>
          </p:nvPr>
        </p:nvPicPr>
        <p:blipFill>
          <a:blip r:embed="rId3"/>
          <a:stretch>
            <a:fillRect/>
          </a:stretch>
        </p:blipFill>
        <p:spPr>
          <a:xfrm>
            <a:off x="990574" y="2139949"/>
            <a:ext cx="4998746" cy="4106113"/>
          </a:xfrm>
          <a:prstGeom prst="rect">
            <a:avLst/>
          </a:prstGeom>
        </p:spPr>
      </p:pic>
      <p:sp>
        <p:nvSpPr>
          <p:cNvPr id="5" name="TextBox 4">
            <a:extLst>
              <a:ext uri="{FF2B5EF4-FFF2-40B4-BE49-F238E27FC236}">
                <a16:creationId xmlns:a16="http://schemas.microsoft.com/office/drawing/2014/main" id="{C1B890CE-987C-4BE9-BD11-437539D156F4}"/>
              </a:ext>
            </a:extLst>
          </p:cNvPr>
          <p:cNvSpPr txBox="1"/>
          <p:nvPr/>
        </p:nvSpPr>
        <p:spPr>
          <a:xfrm>
            <a:off x="990574" y="708660"/>
            <a:ext cx="10427996"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3600" b="1" dirty="0">
                <a:ln w="0"/>
                <a:latin typeface="Agency FB" panose="020B0503020202020204" pitchFamily="34" charset="0"/>
              </a:rPr>
              <a:t>There is a very strong positive relationship between experience and age!!!!</a:t>
            </a:r>
          </a:p>
        </p:txBody>
      </p:sp>
      <p:sp>
        <p:nvSpPr>
          <p:cNvPr id="6" name="Rectangle 5">
            <a:extLst>
              <a:ext uri="{FF2B5EF4-FFF2-40B4-BE49-F238E27FC236}">
                <a16:creationId xmlns:a16="http://schemas.microsoft.com/office/drawing/2014/main" id="{11D09B70-DAB9-43B0-BC18-7EBD1D9A9C9E}"/>
              </a:ext>
            </a:extLst>
          </p:cNvPr>
          <p:cNvSpPr/>
          <p:nvPr/>
        </p:nvSpPr>
        <p:spPr>
          <a:xfrm>
            <a:off x="6753224" y="3505091"/>
            <a:ext cx="3989071" cy="1443921"/>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lnSpc>
                <a:spcPct val="107000"/>
              </a:lnSpc>
              <a:spcAft>
                <a:spcPts val="800"/>
              </a:spcAft>
            </a:pPr>
            <a:r>
              <a:rPr lang="en-US" sz="2800" b="1" dirty="0">
                <a:latin typeface="Sitka Text" panose="02000505000000020004" pitchFamily="2" charset="0"/>
                <a:ea typeface="Calibri" panose="020F0502020204030204" pitchFamily="34" charset="0"/>
                <a:cs typeface="Times New Roman" panose="02020603050405020304" pitchFamily="18" charset="0"/>
              </a:rPr>
              <a:t>An "aged" person can be said to have lot of experience. </a:t>
            </a:r>
            <a:endParaRPr lang="en-US" sz="2400" b="1" dirty="0">
              <a:effectLst/>
              <a:latin typeface="Sitka Text" panose="02000505000000020004"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0422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1F5994-C6E6-4911-943A-79DDEE2028F2}"/>
              </a:ext>
            </a:extLst>
          </p:cNvPr>
          <p:cNvSpPr/>
          <p:nvPr/>
        </p:nvSpPr>
        <p:spPr>
          <a:xfrm>
            <a:off x="-1" y="0"/>
            <a:ext cx="7515225" cy="6858000"/>
          </a:xfrm>
          <a:prstGeom prst="rect">
            <a:avLst/>
          </a:prstGeom>
          <a:blipFill dpi="0" rotWithShape="1">
            <a:blip r:embed="rId2">
              <a:alphaModFix amt="33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3986" y="84611"/>
            <a:ext cx="3458222" cy="770710"/>
          </a:xfrm>
        </p:spPr>
        <p:style>
          <a:lnRef idx="2">
            <a:schemeClr val="dk1">
              <a:shade val="50000"/>
            </a:schemeClr>
          </a:lnRef>
          <a:fillRef idx="1">
            <a:schemeClr val="dk1"/>
          </a:fillRef>
          <a:effectRef idx="0">
            <a:schemeClr val="dk1"/>
          </a:effectRef>
          <a:fontRef idx="minor">
            <a:schemeClr val="lt1"/>
          </a:fontRef>
        </p:style>
        <p:txBody>
          <a:bodyPr>
            <a:noAutofit/>
          </a:bodyPr>
          <a:lstStyle/>
          <a:p>
            <a:r>
              <a:rPr lang="en-US" sz="4000" b="1" dirty="0">
                <a:solidFill>
                  <a:schemeClr val="bg1"/>
                </a:solidFill>
                <a:latin typeface="Agency FB" panose="020B0503020202020204" pitchFamily="34" charset="0"/>
              </a:rPr>
              <a:t>Mortgage </a:t>
            </a:r>
          </a:p>
        </p:txBody>
      </p:sp>
      <p:pic>
        <p:nvPicPr>
          <p:cNvPr id="4" name="Content Placeholder 3" descr="C:\Users\ASANKA\Downloads\New folder (2)\download (11).png"/>
          <p:cNvPicPr>
            <a:picLocks noGrp="1"/>
          </p:cNvPicPr>
          <p:nvPr>
            <p:ph idx="1"/>
          </p:nvPr>
        </p:nvPicPr>
        <p:blipFill rotWithShape="1">
          <a:blip r:embed="rId3">
            <a:extLst>
              <a:ext uri="{28A0092B-C50C-407E-A947-70E740481C1C}">
                <a14:useLocalDpi xmlns:a14="http://schemas.microsoft.com/office/drawing/2010/main" val="0"/>
              </a:ext>
            </a:extLst>
          </a:blip>
          <a:srcRect t="5548"/>
          <a:stretch/>
        </p:blipFill>
        <p:spPr bwMode="auto">
          <a:xfrm>
            <a:off x="161925" y="1015385"/>
            <a:ext cx="4085255" cy="3559127"/>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4367875" y="1129795"/>
            <a:ext cx="7662200" cy="138499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800" b="1" dirty="0">
                <a:ln w="0"/>
                <a:latin typeface="Agency FB" panose="020B0503020202020204" pitchFamily="34" charset="0"/>
              </a:rPr>
              <a:t>The median mortgage amount is relatively high among the customers who have accepted the personal loans. </a:t>
            </a:r>
          </a:p>
          <a:p>
            <a:pPr algn="ctr"/>
            <a:endParaRPr lang="en-US" sz="2800" b="1" dirty="0">
              <a:ln w="0"/>
              <a:latin typeface="Agency FB" panose="020B0503020202020204" pitchFamily="34" charset="0"/>
            </a:endParaRPr>
          </a:p>
        </p:txBody>
      </p:sp>
      <p:pic>
        <p:nvPicPr>
          <p:cNvPr id="6" name="Picture 5"/>
          <p:cNvPicPr/>
          <p:nvPr/>
        </p:nvPicPr>
        <p:blipFill rotWithShape="1">
          <a:blip r:embed="rId4">
            <a:extLst>
              <a:ext uri="{28A0092B-C50C-407E-A947-70E740481C1C}">
                <a14:useLocalDpi xmlns:a14="http://schemas.microsoft.com/office/drawing/2010/main" val="0"/>
              </a:ext>
            </a:extLst>
          </a:blip>
          <a:srcRect l="2262" b="1718"/>
          <a:stretch/>
        </p:blipFill>
        <p:spPr bwMode="auto">
          <a:xfrm>
            <a:off x="7515225" y="3577765"/>
            <a:ext cx="4305300" cy="3280235"/>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3D63FCA3-D589-4ABF-A87A-F60F6D6F1B3F}"/>
              </a:ext>
            </a:extLst>
          </p:cNvPr>
          <p:cNvSpPr/>
          <p:nvPr/>
        </p:nvSpPr>
        <p:spPr>
          <a:xfrm>
            <a:off x="4367875" y="2698813"/>
            <a:ext cx="7662200" cy="83099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1" dirty="0">
                <a:ln w="0"/>
                <a:latin typeface="Agency FB" panose="020B0503020202020204" pitchFamily="34" charset="0"/>
              </a:rPr>
              <a:t>This behavior may be due to the inability to pay the installments for the mortgages, especially among those who have obtained high mortgages. </a:t>
            </a:r>
          </a:p>
        </p:txBody>
      </p:sp>
      <p:sp>
        <p:nvSpPr>
          <p:cNvPr id="8" name="Rectangle 7">
            <a:extLst>
              <a:ext uri="{FF2B5EF4-FFF2-40B4-BE49-F238E27FC236}">
                <a16:creationId xmlns:a16="http://schemas.microsoft.com/office/drawing/2014/main" id="{C8B95B4F-D5E9-4D68-B88F-76D2E39BC85C}"/>
              </a:ext>
            </a:extLst>
          </p:cNvPr>
          <p:cNvSpPr/>
          <p:nvPr/>
        </p:nvSpPr>
        <p:spPr>
          <a:xfrm>
            <a:off x="371475" y="5005702"/>
            <a:ext cx="6497331" cy="954107"/>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800" b="1" dirty="0">
                <a:ln w="0"/>
                <a:latin typeface="Agency FB" panose="020B0503020202020204" pitchFamily="34" charset="0"/>
              </a:rPr>
              <a:t>The customers with higher incomes have obtained mortgages with higher values.</a:t>
            </a:r>
          </a:p>
        </p:txBody>
      </p:sp>
      <p:pic>
        <p:nvPicPr>
          <p:cNvPr id="10" name="Graphic 9" descr="Suburban scene">
            <a:extLst>
              <a:ext uri="{FF2B5EF4-FFF2-40B4-BE49-F238E27FC236}">
                <a16:creationId xmlns:a16="http://schemas.microsoft.com/office/drawing/2014/main" id="{9110DEBE-7DA0-48CE-8666-1BE8671C98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7875" y="0"/>
            <a:ext cx="1143000" cy="1143000"/>
          </a:xfrm>
          <a:prstGeom prst="rect">
            <a:avLst/>
          </a:prstGeom>
        </p:spPr>
      </p:pic>
    </p:spTree>
    <p:extLst>
      <p:ext uri="{BB962C8B-B14F-4D97-AF65-F5344CB8AC3E}">
        <p14:creationId xmlns:p14="http://schemas.microsoft.com/office/powerpoint/2010/main" val="229584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853807" y="1726692"/>
            <a:ext cx="8849516" cy="2540508"/>
          </a:xfrm>
          <a:solidFill>
            <a:schemeClr val="accent2">
              <a:lumMod val="75000"/>
            </a:schemeClr>
          </a:solidFill>
        </p:spPr>
        <p:txBody>
          <a:bodyPr>
            <a:normAutofit fontScale="90000"/>
          </a:bodyPr>
          <a:lstStyle/>
          <a:p>
            <a:pPr algn="ctr"/>
            <a:r>
              <a:rPr lang="en-US" sz="7200" b="1" dirty="0">
                <a:solidFill>
                  <a:schemeClr val="bg1"/>
                </a:solidFill>
                <a:latin typeface="Agency FB" panose="020B0503020202020204" pitchFamily="34" charset="0"/>
              </a:rPr>
              <a:t>Suggestions for Advanced Analysis</a:t>
            </a:r>
            <a:br>
              <a:rPr lang="en-US" sz="6000" b="1" dirty="0">
                <a:solidFill>
                  <a:schemeClr val="bg1"/>
                </a:solidFill>
                <a:latin typeface="Agency FB" panose="020B0503020202020204" pitchFamily="34" charset="0"/>
              </a:rPr>
            </a:br>
            <a:endParaRPr lang="en-US" sz="6000" b="1"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3573869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rcRect/>
          <a:stretch/>
        </p:blipFill>
        <p:spPr bwMode="auto">
          <a:xfrm>
            <a:off x="783106" y="1503100"/>
            <a:ext cx="5312895" cy="4215778"/>
          </a:xfrm>
          <a:prstGeom prst="rect">
            <a:avLst/>
          </a:prstGeom>
          <a:noFill/>
          <a:ln>
            <a:noFill/>
          </a:ln>
        </p:spPr>
      </p:pic>
      <p:sp>
        <p:nvSpPr>
          <p:cNvPr id="11" name="TextBox 10"/>
          <p:cNvSpPr txBox="1"/>
          <p:nvPr/>
        </p:nvSpPr>
        <p:spPr>
          <a:xfrm>
            <a:off x="1286416" y="5718878"/>
            <a:ext cx="3563816" cy="400110"/>
          </a:xfrm>
          <a:prstGeom prst="rect">
            <a:avLst/>
          </a:prstGeom>
          <a:noFill/>
        </p:spPr>
        <p:txBody>
          <a:bodyPr wrap="square" rtlCol="0">
            <a:spAutoFit/>
          </a:bodyPr>
          <a:lstStyle/>
          <a:p>
            <a:pPr algn="ctr"/>
            <a:r>
              <a:rPr lang="en-US" sz="2000" dirty="0"/>
              <a:t>Spearman rank correlation</a:t>
            </a:r>
          </a:p>
        </p:txBody>
      </p:sp>
      <p:sp>
        <p:nvSpPr>
          <p:cNvPr id="19" name="Rectangle 18">
            <a:extLst>
              <a:ext uri="{FF2B5EF4-FFF2-40B4-BE49-F238E27FC236}">
                <a16:creationId xmlns:a16="http://schemas.microsoft.com/office/drawing/2014/main" id="{E829753F-F497-4299-96CC-CE8803F70766}"/>
              </a:ext>
            </a:extLst>
          </p:cNvPr>
          <p:cNvSpPr/>
          <p:nvPr/>
        </p:nvSpPr>
        <p:spPr>
          <a:xfrm>
            <a:off x="5844566" y="3072380"/>
            <a:ext cx="5576009" cy="1446550"/>
          </a:xfrm>
          <a:prstGeom prst="rect">
            <a:avLst/>
          </a:prstGeom>
        </p:spPr>
        <p:txBody>
          <a:bodyPr wrap="square">
            <a:spAutoFit/>
          </a:bodyPr>
          <a:lstStyle/>
          <a:p>
            <a:pPr algn="ctr"/>
            <a:r>
              <a:rPr lang="en-US" sz="4400" b="1" dirty="0">
                <a:latin typeface="Agency FB" panose="020B0503020202020204" pitchFamily="34" charset="0"/>
              </a:rPr>
              <a:t>Signals us about the multi collinearity in data!</a:t>
            </a:r>
          </a:p>
        </p:txBody>
      </p:sp>
      <p:sp>
        <p:nvSpPr>
          <p:cNvPr id="2" name="Rectangle 1">
            <a:extLst>
              <a:ext uri="{FF2B5EF4-FFF2-40B4-BE49-F238E27FC236}">
                <a16:creationId xmlns:a16="http://schemas.microsoft.com/office/drawing/2014/main" id="{6CD19429-6AC2-403C-8DA2-067775E2623A}"/>
              </a:ext>
            </a:extLst>
          </p:cNvPr>
          <p:cNvSpPr/>
          <p:nvPr/>
        </p:nvSpPr>
        <p:spPr>
          <a:xfrm>
            <a:off x="399975" y="579770"/>
            <a:ext cx="4450257"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sz="2800" b="1" dirty="0">
                <a:solidFill>
                  <a:schemeClr val="bg1"/>
                </a:solidFill>
                <a:latin typeface="Agency FB" panose="020B0503020202020204" pitchFamily="34" charset="0"/>
              </a:rPr>
              <a:t>Suggestions for Advanced Analysis</a:t>
            </a:r>
            <a:endParaRPr lang="en-US" sz="2800" dirty="0"/>
          </a:p>
        </p:txBody>
      </p:sp>
      <p:sp>
        <p:nvSpPr>
          <p:cNvPr id="6" name="Rectangle 5">
            <a:extLst>
              <a:ext uri="{FF2B5EF4-FFF2-40B4-BE49-F238E27FC236}">
                <a16:creationId xmlns:a16="http://schemas.microsoft.com/office/drawing/2014/main" id="{F9532D13-AF7F-44E4-9D5D-4F2A6F5D8265}"/>
              </a:ext>
            </a:extLst>
          </p:cNvPr>
          <p:cNvSpPr/>
          <p:nvPr/>
        </p:nvSpPr>
        <p:spPr>
          <a:xfrm>
            <a:off x="7341770" y="0"/>
            <a:ext cx="4850230" cy="6858000"/>
          </a:xfrm>
          <a:prstGeom prst="rect">
            <a:avLst/>
          </a:prstGeom>
          <a:blipFill dpi="0" rotWithShape="1">
            <a:blip r:embed="rId4">
              <a:alphaModFix amt="14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2294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A1E96A06-8049-4C0A-AFC5-45A3B4B74103}"/>
              </a:ext>
            </a:extLst>
          </p:cNvPr>
          <p:cNvSpPr/>
          <p:nvPr/>
        </p:nvSpPr>
        <p:spPr>
          <a:xfrm rot="10800000">
            <a:off x="2428240" y="0"/>
            <a:ext cx="9763760" cy="6858000"/>
          </a:xfrm>
          <a:prstGeom prst="rtTriangle">
            <a:avLst/>
          </a:prstGeom>
          <a:blipFill dpi="0" rotWithShape="0">
            <a:blip r:embed="rId2">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3173FFF-B3B6-4EA6-A355-8E54B0FB4B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6038" y="1365510"/>
            <a:ext cx="6433399" cy="4274823"/>
          </a:xfrm>
          <a:prstGeom prst="rect">
            <a:avLst/>
          </a:prstGeom>
        </p:spPr>
      </p:pic>
      <p:sp>
        <p:nvSpPr>
          <p:cNvPr id="6" name="TextBox 5">
            <a:extLst>
              <a:ext uri="{FF2B5EF4-FFF2-40B4-BE49-F238E27FC236}">
                <a16:creationId xmlns:a16="http://schemas.microsoft.com/office/drawing/2014/main" id="{D1EE05D7-A402-47D6-A920-E23ABC78F7FE}"/>
              </a:ext>
            </a:extLst>
          </p:cNvPr>
          <p:cNvSpPr txBox="1"/>
          <p:nvPr/>
        </p:nvSpPr>
        <p:spPr>
          <a:xfrm>
            <a:off x="7626306" y="1574800"/>
            <a:ext cx="3322320" cy="646331"/>
          </a:xfrm>
          <a:prstGeom prst="rect">
            <a:avLst/>
          </a:prstGeom>
          <a:solidFill>
            <a:schemeClr val="accent2">
              <a:lumMod val="75000"/>
            </a:schemeClr>
          </a:solidFill>
        </p:spPr>
        <p:txBody>
          <a:bodyPr wrap="square" rtlCol="0">
            <a:spAutoFit/>
          </a:bodyPr>
          <a:lstStyle/>
          <a:p>
            <a:pPr algn="ctr"/>
            <a:r>
              <a:rPr lang="en-US" sz="3600" b="1" dirty="0">
                <a:solidFill>
                  <a:schemeClr val="bg1"/>
                </a:solidFill>
                <a:latin typeface="Agency FB" panose="020B0503020202020204" pitchFamily="34" charset="0"/>
              </a:rPr>
              <a:t>IMBALANCED!!!!</a:t>
            </a:r>
          </a:p>
        </p:txBody>
      </p:sp>
      <p:sp>
        <p:nvSpPr>
          <p:cNvPr id="10" name="Arrow: Down 9">
            <a:extLst>
              <a:ext uri="{FF2B5EF4-FFF2-40B4-BE49-F238E27FC236}">
                <a16:creationId xmlns:a16="http://schemas.microsoft.com/office/drawing/2014/main" id="{8ADE5064-9A86-458F-8880-EF13D91CA75A}"/>
              </a:ext>
            </a:extLst>
          </p:cNvPr>
          <p:cNvSpPr/>
          <p:nvPr/>
        </p:nvSpPr>
        <p:spPr>
          <a:xfrm>
            <a:off x="8890000" y="2448560"/>
            <a:ext cx="599440" cy="1513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5C2A194-B3E3-498C-A418-C1BE512C4449}"/>
              </a:ext>
            </a:extLst>
          </p:cNvPr>
          <p:cNvSpPr txBox="1"/>
          <p:nvPr/>
        </p:nvSpPr>
        <p:spPr>
          <a:xfrm>
            <a:off x="6729437" y="4103305"/>
            <a:ext cx="5083126" cy="1569660"/>
          </a:xfrm>
          <a:prstGeom prst="rect">
            <a:avLst/>
          </a:prstGeom>
          <a:solidFill>
            <a:schemeClr val="accent2">
              <a:lumMod val="75000"/>
            </a:schemeClr>
          </a:solidFill>
        </p:spPr>
        <p:txBody>
          <a:bodyPr wrap="square" rtlCol="0">
            <a:spAutoFit/>
          </a:bodyPr>
          <a:lstStyle/>
          <a:p>
            <a:pPr algn="ctr"/>
            <a:r>
              <a:rPr lang="en-US" sz="3200" b="1" dirty="0">
                <a:solidFill>
                  <a:schemeClr val="bg1"/>
                </a:solidFill>
                <a:latin typeface="Agency FB" panose="020B0503020202020204" pitchFamily="34" charset="0"/>
              </a:rPr>
              <a:t>We suggest to use SMOTE, Random under sampling methods since the dataset is imbalanced</a:t>
            </a:r>
          </a:p>
        </p:txBody>
      </p:sp>
      <p:sp>
        <p:nvSpPr>
          <p:cNvPr id="11" name="Rectangle 10">
            <a:extLst>
              <a:ext uri="{FF2B5EF4-FFF2-40B4-BE49-F238E27FC236}">
                <a16:creationId xmlns:a16="http://schemas.microsoft.com/office/drawing/2014/main" id="{D58DBE0C-9B17-4D3C-AB07-850F50DA63F9}"/>
              </a:ext>
            </a:extLst>
          </p:cNvPr>
          <p:cNvSpPr/>
          <p:nvPr/>
        </p:nvSpPr>
        <p:spPr>
          <a:xfrm>
            <a:off x="420295" y="478170"/>
            <a:ext cx="520046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en-US" sz="2800" b="1" dirty="0">
                <a:solidFill>
                  <a:schemeClr val="bg1"/>
                </a:solidFill>
                <a:latin typeface="Agency FB" panose="020B0503020202020204" pitchFamily="34" charset="0"/>
              </a:rPr>
              <a:t>Suggestions for Advanced Analysis </a:t>
            </a:r>
            <a:r>
              <a:rPr lang="en-US" sz="2800" b="1" dirty="0" err="1">
                <a:solidFill>
                  <a:schemeClr val="bg1"/>
                </a:solidFill>
                <a:latin typeface="Agency FB" panose="020B0503020202020204" pitchFamily="34" charset="0"/>
              </a:rPr>
              <a:t>Ctd</a:t>
            </a:r>
            <a:r>
              <a:rPr lang="en-US" sz="2800" b="1" dirty="0">
                <a:solidFill>
                  <a:schemeClr val="bg1"/>
                </a:solidFill>
                <a:latin typeface="Agency FB" panose="020B0503020202020204" pitchFamily="34" charset="0"/>
              </a:rPr>
              <a:t>….</a:t>
            </a:r>
            <a:endParaRPr lang="en-US" sz="2800" dirty="0"/>
          </a:p>
        </p:txBody>
      </p:sp>
    </p:spTree>
    <p:extLst>
      <p:ext uri="{BB962C8B-B14F-4D97-AF65-F5344CB8AC3E}">
        <p14:creationId xmlns:p14="http://schemas.microsoft.com/office/powerpoint/2010/main" val="2516468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BA1165-6F49-4E7D-902E-2AC4A383B62D}"/>
              </a:ext>
            </a:extLst>
          </p:cNvPr>
          <p:cNvSpPr txBox="1"/>
          <p:nvPr/>
        </p:nvSpPr>
        <p:spPr>
          <a:xfrm>
            <a:off x="1446235" y="316493"/>
            <a:ext cx="9299529" cy="1446550"/>
          </a:xfrm>
          <a:prstGeom prst="rect">
            <a:avLst/>
          </a:prstGeom>
          <a:noFill/>
        </p:spPr>
        <p:txBody>
          <a:bodyPr wrap="square" rtlCol="0">
            <a:spAutoFit/>
          </a:bodyPr>
          <a:lstStyle/>
          <a:p>
            <a:pPr algn="ctr"/>
            <a:r>
              <a:rPr lang="en-US" sz="4400" b="1" dirty="0">
                <a:solidFill>
                  <a:schemeClr val="accent2">
                    <a:lumMod val="50000"/>
                  </a:schemeClr>
                </a:solidFill>
                <a:latin typeface="Agency FB" panose="020B0503020202020204" pitchFamily="34" charset="0"/>
              </a:rPr>
              <a:t>Suggested techniques to be used for Advanced analysis</a:t>
            </a:r>
          </a:p>
        </p:txBody>
      </p:sp>
      <p:grpSp>
        <p:nvGrpSpPr>
          <p:cNvPr id="5" name="Group 4">
            <a:extLst>
              <a:ext uri="{FF2B5EF4-FFF2-40B4-BE49-F238E27FC236}">
                <a16:creationId xmlns:a16="http://schemas.microsoft.com/office/drawing/2014/main" id="{64D58455-144E-4D65-8E80-A1AD6B35FFCC}"/>
              </a:ext>
            </a:extLst>
          </p:cNvPr>
          <p:cNvGrpSpPr/>
          <p:nvPr/>
        </p:nvGrpSpPr>
        <p:grpSpPr>
          <a:xfrm>
            <a:off x="2698654" y="3230265"/>
            <a:ext cx="7302289" cy="3627735"/>
            <a:chOff x="5458270" y="3354979"/>
            <a:chExt cx="7302289" cy="3627735"/>
          </a:xfrm>
        </p:grpSpPr>
        <p:cxnSp>
          <p:nvCxnSpPr>
            <p:cNvPr id="6" name="Straight Arrow Connector 5">
              <a:extLst>
                <a:ext uri="{FF2B5EF4-FFF2-40B4-BE49-F238E27FC236}">
                  <a16:creationId xmlns:a16="http://schemas.microsoft.com/office/drawing/2014/main" id="{4ABD1745-197B-4485-89B8-42C3AFEFEBB4}"/>
                </a:ext>
              </a:extLst>
            </p:cNvPr>
            <p:cNvCxnSpPr/>
            <p:nvPr/>
          </p:nvCxnSpPr>
          <p:spPr>
            <a:xfrm flipH="1">
              <a:off x="6600096" y="3354979"/>
              <a:ext cx="1826455" cy="10624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0DE7A86-BAF3-4991-A0D9-640F775A689C}"/>
                </a:ext>
              </a:extLst>
            </p:cNvPr>
            <p:cNvCxnSpPr/>
            <p:nvPr/>
          </p:nvCxnSpPr>
          <p:spPr>
            <a:xfrm flipH="1">
              <a:off x="7527388" y="3397184"/>
              <a:ext cx="913228" cy="17515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238F85B-BA28-44D1-9CFB-64F39AC6348F}"/>
                </a:ext>
              </a:extLst>
            </p:cNvPr>
            <p:cNvCxnSpPr/>
            <p:nvPr/>
          </p:nvCxnSpPr>
          <p:spPr>
            <a:xfrm>
              <a:off x="8440616" y="3354979"/>
              <a:ext cx="999978" cy="1793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557CAA6-FD0A-4444-A759-543A132BB9AF}"/>
                </a:ext>
              </a:extLst>
            </p:cNvPr>
            <p:cNvCxnSpPr>
              <a:cxnSpLocks/>
            </p:cNvCxnSpPr>
            <p:nvPr/>
          </p:nvCxnSpPr>
          <p:spPr>
            <a:xfrm>
              <a:off x="8440616" y="3359370"/>
              <a:ext cx="1937824" cy="8288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07D0F3-0D08-4883-A17C-6AFDF73952F1}"/>
                </a:ext>
              </a:extLst>
            </p:cNvPr>
            <p:cNvSpPr txBox="1"/>
            <p:nvPr/>
          </p:nvSpPr>
          <p:spPr>
            <a:xfrm>
              <a:off x="5458270" y="4351145"/>
              <a:ext cx="2154700" cy="707886"/>
            </a:xfrm>
            <a:prstGeom prst="rect">
              <a:avLst/>
            </a:prstGeom>
            <a:noFill/>
          </p:spPr>
          <p:txBody>
            <a:bodyPr wrap="square" rtlCol="0">
              <a:spAutoFit/>
            </a:bodyPr>
            <a:lstStyle/>
            <a:p>
              <a:pPr algn="ctr"/>
              <a:r>
                <a:rPr lang="en-US" sz="2000" b="1" dirty="0"/>
                <a:t>Support Vector Machine</a:t>
              </a:r>
            </a:p>
          </p:txBody>
        </p:sp>
        <p:sp>
          <p:nvSpPr>
            <p:cNvPr id="11" name="TextBox 10">
              <a:extLst>
                <a:ext uri="{FF2B5EF4-FFF2-40B4-BE49-F238E27FC236}">
                  <a16:creationId xmlns:a16="http://schemas.microsoft.com/office/drawing/2014/main" id="{7DC88089-0092-4EBF-9A32-9F45139EFF53}"/>
                </a:ext>
              </a:extLst>
            </p:cNvPr>
            <p:cNvSpPr txBox="1"/>
            <p:nvPr/>
          </p:nvSpPr>
          <p:spPr>
            <a:xfrm>
              <a:off x="6241371" y="5165342"/>
              <a:ext cx="2154700" cy="400110"/>
            </a:xfrm>
            <a:prstGeom prst="rect">
              <a:avLst/>
            </a:prstGeom>
            <a:noFill/>
          </p:spPr>
          <p:txBody>
            <a:bodyPr wrap="square" rtlCol="0">
              <a:spAutoFit/>
            </a:bodyPr>
            <a:lstStyle/>
            <a:p>
              <a:pPr algn="ctr"/>
              <a:r>
                <a:rPr lang="en-US" sz="2000" b="1" dirty="0"/>
                <a:t>KNN</a:t>
              </a:r>
            </a:p>
          </p:txBody>
        </p:sp>
        <p:sp>
          <p:nvSpPr>
            <p:cNvPr id="12" name="TextBox 11">
              <a:extLst>
                <a:ext uri="{FF2B5EF4-FFF2-40B4-BE49-F238E27FC236}">
                  <a16:creationId xmlns:a16="http://schemas.microsoft.com/office/drawing/2014/main" id="{EA93CA1E-7C2B-411A-B437-42F22772F0FB}"/>
                </a:ext>
              </a:extLst>
            </p:cNvPr>
            <p:cNvSpPr txBox="1"/>
            <p:nvPr/>
          </p:nvSpPr>
          <p:spPr>
            <a:xfrm>
              <a:off x="7971693" y="5043722"/>
              <a:ext cx="2937801" cy="1938992"/>
            </a:xfrm>
            <a:prstGeom prst="rect">
              <a:avLst/>
            </a:prstGeom>
            <a:noFill/>
          </p:spPr>
          <p:txBody>
            <a:bodyPr wrap="square" rtlCol="0">
              <a:spAutoFit/>
            </a:bodyPr>
            <a:lstStyle/>
            <a:p>
              <a:pPr algn="ctr"/>
              <a:r>
                <a:rPr lang="en-US" sz="2000" b="1" dirty="0"/>
                <a:t>Logistic Regression with Regularization methods</a:t>
              </a:r>
            </a:p>
            <a:p>
              <a:pPr marL="342900" indent="-342900">
                <a:buFont typeface="Wingdings" panose="05000000000000000000" pitchFamily="2" charset="2"/>
                <a:buChar char="Ø"/>
              </a:pPr>
              <a:r>
                <a:rPr lang="en-US" sz="2000" b="1" dirty="0"/>
                <a:t>Ridge</a:t>
              </a:r>
            </a:p>
            <a:p>
              <a:pPr marL="342900" indent="-342900">
                <a:buFont typeface="Wingdings" panose="05000000000000000000" pitchFamily="2" charset="2"/>
                <a:buChar char="Ø"/>
              </a:pPr>
              <a:r>
                <a:rPr lang="en-US" sz="2000" b="1" dirty="0"/>
                <a:t>Lasso</a:t>
              </a:r>
            </a:p>
            <a:p>
              <a:pPr marL="342900" indent="-342900">
                <a:buFont typeface="Wingdings" panose="05000000000000000000" pitchFamily="2" charset="2"/>
                <a:buChar char="Ø"/>
              </a:pPr>
              <a:r>
                <a:rPr lang="en-US" sz="2000" b="1" dirty="0"/>
                <a:t>Elastic net</a:t>
              </a:r>
            </a:p>
          </p:txBody>
        </p:sp>
        <p:sp>
          <p:nvSpPr>
            <p:cNvPr id="13" name="TextBox 12">
              <a:extLst>
                <a:ext uri="{FF2B5EF4-FFF2-40B4-BE49-F238E27FC236}">
                  <a16:creationId xmlns:a16="http://schemas.microsoft.com/office/drawing/2014/main" id="{B98C4731-3755-460C-8BC6-808C94E0F18E}"/>
                </a:ext>
              </a:extLst>
            </p:cNvPr>
            <p:cNvSpPr txBox="1"/>
            <p:nvPr/>
          </p:nvSpPr>
          <p:spPr>
            <a:xfrm>
              <a:off x="10268240" y="3992569"/>
              <a:ext cx="2492319" cy="1015663"/>
            </a:xfrm>
            <a:prstGeom prst="rect">
              <a:avLst/>
            </a:prstGeom>
            <a:noFill/>
          </p:spPr>
          <p:txBody>
            <a:bodyPr wrap="square" rtlCol="0">
              <a:spAutoFit/>
            </a:bodyPr>
            <a:lstStyle/>
            <a:p>
              <a:pPr algn="ctr"/>
              <a:r>
                <a:rPr lang="en-US" sz="2000" b="1" dirty="0"/>
                <a:t>Tree based models</a:t>
              </a:r>
            </a:p>
            <a:p>
              <a:pPr algn="ctr"/>
              <a:r>
                <a:rPr lang="en-US" sz="2000" b="1" dirty="0"/>
                <a:t>(Bagging, Random forest, </a:t>
              </a:r>
              <a:r>
                <a:rPr lang="en-US" sz="2000" b="1" dirty="0" err="1"/>
                <a:t>XgBoost</a:t>
              </a:r>
              <a:r>
                <a:rPr lang="en-US" sz="2000" b="1" dirty="0"/>
                <a:t>)</a:t>
              </a:r>
            </a:p>
          </p:txBody>
        </p:sp>
      </p:grpSp>
      <p:sp>
        <p:nvSpPr>
          <p:cNvPr id="14" name="Rectangle 13">
            <a:extLst>
              <a:ext uri="{FF2B5EF4-FFF2-40B4-BE49-F238E27FC236}">
                <a16:creationId xmlns:a16="http://schemas.microsoft.com/office/drawing/2014/main" id="{8015F23F-4505-4E84-8D2C-230C5EB4F063}"/>
              </a:ext>
            </a:extLst>
          </p:cNvPr>
          <p:cNvSpPr/>
          <p:nvPr/>
        </p:nvSpPr>
        <p:spPr>
          <a:xfrm>
            <a:off x="2422410" y="1897539"/>
            <a:ext cx="6162264" cy="584775"/>
          </a:xfrm>
          <a:prstGeom prst="rect">
            <a:avLst/>
          </a:prstGeom>
        </p:spPr>
        <p:txBody>
          <a:bodyPr wrap="none">
            <a:spAutoFit/>
          </a:bodyPr>
          <a:lstStyle/>
          <a:p>
            <a:r>
              <a:rPr lang="en-US" sz="3200" b="1" dirty="0">
                <a:latin typeface="Agency FB" panose="020B0503020202020204" pitchFamily="34" charset="0"/>
              </a:rPr>
              <a:t>1. SMOTE, Random under sampling methods</a:t>
            </a:r>
            <a:endParaRPr lang="en-US" sz="3200" dirty="0"/>
          </a:p>
        </p:txBody>
      </p:sp>
      <p:sp>
        <p:nvSpPr>
          <p:cNvPr id="15" name="TextBox 14">
            <a:extLst>
              <a:ext uri="{FF2B5EF4-FFF2-40B4-BE49-F238E27FC236}">
                <a16:creationId xmlns:a16="http://schemas.microsoft.com/office/drawing/2014/main" id="{C9AE075E-B52D-446E-B14E-00F4EADCEEAC}"/>
              </a:ext>
            </a:extLst>
          </p:cNvPr>
          <p:cNvSpPr txBox="1"/>
          <p:nvPr/>
        </p:nvSpPr>
        <p:spPr>
          <a:xfrm>
            <a:off x="4753707" y="2591163"/>
            <a:ext cx="2387600" cy="769441"/>
          </a:xfrm>
          <a:prstGeom prst="rect">
            <a:avLst/>
          </a:prstGeom>
          <a:noFill/>
        </p:spPr>
        <p:txBody>
          <a:bodyPr wrap="square" rtlCol="0">
            <a:spAutoFit/>
          </a:bodyPr>
          <a:lstStyle/>
          <a:p>
            <a:r>
              <a:rPr lang="en-US" sz="4400" dirty="0">
                <a:latin typeface="Agency FB" panose="020B0503020202020204" pitchFamily="34" charset="0"/>
              </a:rPr>
              <a:t>2. Models</a:t>
            </a:r>
          </a:p>
        </p:txBody>
      </p:sp>
    </p:spTree>
    <p:extLst>
      <p:ext uri="{BB962C8B-B14F-4D97-AF65-F5344CB8AC3E}">
        <p14:creationId xmlns:p14="http://schemas.microsoft.com/office/powerpoint/2010/main" val="570592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22D7-8A44-447A-9586-C66E75A5CAFD}"/>
              </a:ext>
            </a:extLst>
          </p:cNvPr>
          <p:cNvSpPr>
            <a:spLocks noGrp="1"/>
          </p:cNvSpPr>
          <p:nvPr>
            <p:ph type="title"/>
          </p:nvPr>
        </p:nvSpPr>
        <p:spPr>
          <a:xfrm>
            <a:off x="1408176" y="270637"/>
            <a:ext cx="7729728" cy="654558"/>
          </a:xfrm>
        </p:spPr>
        <p:style>
          <a:lnRef idx="1">
            <a:schemeClr val="dk1"/>
          </a:lnRef>
          <a:fillRef idx="3">
            <a:schemeClr val="dk1"/>
          </a:fillRef>
          <a:effectRef idx="2">
            <a:schemeClr val="dk1"/>
          </a:effectRef>
          <a:fontRef idx="minor">
            <a:schemeClr val="lt1"/>
          </a:fontRef>
        </p:style>
        <p:txBody>
          <a:bodyPr>
            <a:normAutofit/>
          </a:bodyPr>
          <a:lstStyle/>
          <a:p>
            <a:r>
              <a:rPr lang="en-US" b="1" dirty="0">
                <a:solidFill>
                  <a:schemeClr val="bg1"/>
                </a:solidFill>
              </a:rPr>
              <a:t>References</a:t>
            </a:r>
          </a:p>
        </p:txBody>
      </p:sp>
      <p:sp>
        <p:nvSpPr>
          <p:cNvPr id="3" name="Content Placeholder 2">
            <a:extLst>
              <a:ext uri="{FF2B5EF4-FFF2-40B4-BE49-F238E27FC236}">
                <a16:creationId xmlns:a16="http://schemas.microsoft.com/office/drawing/2014/main" id="{A0143E11-9D70-43E0-B13D-0F8D2243E4EF}"/>
              </a:ext>
            </a:extLst>
          </p:cNvPr>
          <p:cNvSpPr>
            <a:spLocks noGrp="1"/>
          </p:cNvSpPr>
          <p:nvPr>
            <p:ph idx="1"/>
          </p:nvPr>
        </p:nvSpPr>
        <p:spPr>
          <a:xfrm>
            <a:off x="1000125" y="1057275"/>
            <a:ext cx="10191750" cy="5619749"/>
          </a:xfrm>
        </p:spPr>
        <p:txBody>
          <a:bodyPr>
            <a:normAutofit fontScale="92500" lnSpcReduction="10000"/>
          </a:bodyPr>
          <a:lstStyle/>
          <a:p>
            <a:r>
              <a:rPr lang="en-US" b="1" i="1" dirty="0">
                <a:effectLst/>
              </a:rPr>
              <a:t>Marketing Ideas for Loan Companies: Better Personal Loan Advertisement</a:t>
            </a:r>
            <a:r>
              <a:rPr lang="en-US" b="1" dirty="0">
                <a:effectLst/>
              </a:rPr>
              <a:t>. (n.d.). Retrieved June 22, 2021, from https://www.msp-pgh.com/personal-loan-marketing-ideas-for-loan-companies/ </a:t>
            </a:r>
          </a:p>
          <a:p>
            <a:r>
              <a:rPr lang="en-US" b="1" i="1" dirty="0">
                <a:effectLst/>
              </a:rPr>
              <a:t>Personal Loan Statistics for 2020 | The Ascent</a:t>
            </a:r>
            <a:r>
              <a:rPr lang="en-US" b="1" dirty="0">
                <a:effectLst/>
              </a:rPr>
              <a:t>. (n.d.). Retrieved June 23, 2021, from https://www.fool.com/the-ascent/research/personal-loan-statistics/</a:t>
            </a:r>
          </a:p>
          <a:p>
            <a:r>
              <a:rPr lang="en-US" b="1" i="1" dirty="0">
                <a:effectLst/>
              </a:rPr>
              <a:t>Personal Loans for Debt Consolidation: What’s The Average Amount?</a:t>
            </a:r>
            <a:r>
              <a:rPr lang="en-US" b="1" dirty="0">
                <a:effectLst/>
              </a:rPr>
              <a:t> (n.d.). Retrieved June 22,2021, from https://www.cnbc.com/select/average-personal-loan-amount-for-debt-consolidation/</a:t>
            </a:r>
          </a:p>
          <a:p>
            <a:r>
              <a:rPr lang="en-US" b="1" i="1" dirty="0">
                <a:effectLst/>
              </a:rPr>
              <a:t>6 Things To Know About Personal Loans | Credit Karma</a:t>
            </a:r>
            <a:r>
              <a:rPr lang="en-US" b="1" dirty="0">
                <a:effectLst/>
              </a:rPr>
              <a:t>. (n.d.). Retrieved June 24, 2021, from https://www.creditkarma.com/personal-loans/i/what-you-should-know-about-personal-loans</a:t>
            </a:r>
          </a:p>
          <a:p>
            <a:r>
              <a:rPr lang="en-US" b="1" i="1" dirty="0">
                <a:effectLst/>
              </a:rPr>
              <a:t>How much debt Americans have at every age</a:t>
            </a:r>
            <a:r>
              <a:rPr lang="en-US" b="1" dirty="0">
                <a:effectLst/>
              </a:rPr>
              <a:t>. (n.d.). Retrieved June 22, 2021, from https://www.cnbc.com/2018/08/20/how-much-debt-americans-have-at-every-age.html</a:t>
            </a:r>
          </a:p>
          <a:p>
            <a:r>
              <a:rPr lang="en-US" b="1" i="1" dirty="0">
                <a:effectLst/>
              </a:rPr>
              <a:t>Grants | Federal Student Aid</a:t>
            </a:r>
            <a:r>
              <a:rPr lang="en-US" b="1" dirty="0">
                <a:effectLst/>
              </a:rPr>
              <a:t>. (n.d.). Retrieved June 24, 2021, from https://studentaid.gov/understand-aid/types/grants</a:t>
            </a:r>
          </a:p>
          <a:p>
            <a:r>
              <a:rPr lang="en-US" b="1" i="1" dirty="0">
                <a:effectLst/>
              </a:rPr>
              <a:t>Securities Analysis: Investment Risks and the SIE - dummies</a:t>
            </a:r>
            <a:r>
              <a:rPr lang="en-US" b="1" dirty="0">
                <a:effectLst/>
              </a:rPr>
              <a:t>. (n.d.). Retrieved June 26, 2021, from https://www.dummies.com/test-prep/securities-analysis-investment-risks-and-the-sie/</a:t>
            </a:r>
          </a:p>
          <a:p>
            <a:r>
              <a:rPr lang="en-US" b="1" i="1" dirty="0">
                <a:effectLst/>
              </a:rPr>
              <a:t>Good Reasons for Personal Loans</a:t>
            </a:r>
            <a:r>
              <a:rPr lang="en-US" b="1" dirty="0">
                <a:effectLst/>
              </a:rPr>
              <a:t>. (n.d.). Retrieved June 26, 2021, from https://howmuch.net/articles/why-do-americans-take-out-personal-loans</a:t>
            </a:r>
          </a:p>
          <a:p>
            <a:endParaRPr lang="en-US" b="1" dirty="0"/>
          </a:p>
        </p:txBody>
      </p:sp>
    </p:spTree>
    <p:extLst>
      <p:ext uri="{BB962C8B-B14F-4D97-AF65-F5344CB8AC3E}">
        <p14:creationId xmlns:p14="http://schemas.microsoft.com/office/powerpoint/2010/main" val="29620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2C48-DD72-491F-83E0-AD082CD8477E}"/>
              </a:ext>
            </a:extLst>
          </p:cNvPr>
          <p:cNvSpPr>
            <a:spLocks noGrp="1"/>
          </p:cNvSpPr>
          <p:nvPr>
            <p:ph type="title"/>
          </p:nvPr>
        </p:nvSpPr>
        <p:spPr>
          <a:xfrm>
            <a:off x="2012061" y="307467"/>
            <a:ext cx="7729728" cy="1188720"/>
          </a:xfrm>
        </p:spPr>
        <p:txBody>
          <a:bodyPr>
            <a:normAutofit/>
          </a:bodyPr>
          <a:lstStyle/>
          <a:p>
            <a:pPr algn="ctr"/>
            <a:r>
              <a:rPr lang="en-US" sz="7200" b="1" dirty="0">
                <a:solidFill>
                  <a:schemeClr val="tx1">
                    <a:lumMod val="95000"/>
                    <a:lumOff val="5000"/>
                  </a:schemeClr>
                </a:solidFill>
                <a:latin typeface="Agency FB" panose="020B0503020202020204" pitchFamily="34" charset="0"/>
              </a:rPr>
              <a:t>Content….</a:t>
            </a:r>
          </a:p>
        </p:txBody>
      </p:sp>
      <p:graphicFrame>
        <p:nvGraphicFramePr>
          <p:cNvPr id="4" name="Content Placeholder 3">
            <a:extLst>
              <a:ext uri="{FF2B5EF4-FFF2-40B4-BE49-F238E27FC236}">
                <a16:creationId xmlns:a16="http://schemas.microsoft.com/office/drawing/2014/main" id="{6DA1598E-7595-4816-A2DB-DE0BFB847D88}"/>
              </a:ext>
            </a:extLst>
          </p:cNvPr>
          <p:cNvGraphicFramePr>
            <a:graphicFrameLocks noGrp="1"/>
          </p:cNvGraphicFramePr>
          <p:nvPr>
            <p:ph idx="1"/>
            <p:extLst>
              <p:ext uri="{D42A27DB-BD31-4B8C-83A1-F6EECF244321}">
                <p14:modId xmlns:p14="http://schemas.microsoft.com/office/powerpoint/2010/main" val="3763486678"/>
              </p:ext>
            </p:extLst>
          </p:nvPr>
        </p:nvGraphicFramePr>
        <p:xfrm>
          <a:off x="525463" y="1496187"/>
          <a:ext cx="11314112" cy="4819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5518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0924C-8B63-4628-88D5-97ABAFB56482}"/>
              </a:ext>
            </a:extLst>
          </p:cNvPr>
          <p:cNvSpPr>
            <a:spLocks noGrp="1"/>
          </p:cNvSpPr>
          <p:nvPr>
            <p:ph type="title"/>
          </p:nvPr>
        </p:nvSpPr>
        <p:spPr>
          <a:xfrm>
            <a:off x="4537456" y="2224532"/>
            <a:ext cx="4342384" cy="1102868"/>
          </a:xfrm>
        </p:spPr>
        <p:txBody>
          <a:bodyPr>
            <a:noAutofit/>
          </a:bodyPr>
          <a:lstStyle/>
          <a:p>
            <a:r>
              <a:rPr lang="en-US" sz="8800" b="1" dirty="0">
                <a:solidFill>
                  <a:schemeClr val="tx1"/>
                </a:solidFill>
                <a:latin typeface="Agency FB" panose="020B0503020202020204" pitchFamily="34" charset="0"/>
              </a:rPr>
              <a:t>Thank You!</a:t>
            </a:r>
          </a:p>
        </p:txBody>
      </p:sp>
      <p:pic>
        <p:nvPicPr>
          <p:cNvPr id="1026" name="Picture 2" descr="The Marketing Department | TMD | LinkedIn">
            <a:extLst>
              <a:ext uri="{FF2B5EF4-FFF2-40B4-BE49-F238E27FC236}">
                <a16:creationId xmlns:a16="http://schemas.microsoft.com/office/drawing/2014/main" id="{D8880FB4-E894-464D-99F9-489D406C7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267" b="24133"/>
          <a:stretch/>
        </p:blipFill>
        <p:spPr bwMode="auto">
          <a:xfrm>
            <a:off x="9479280" y="5191760"/>
            <a:ext cx="2611120" cy="12951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CF6792-E085-4782-A7FC-8FEF6AFC36A6}"/>
              </a:ext>
            </a:extLst>
          </p:cNvPr>
          <p:cNvSpPr txBox="1"/>
          <p:nvPr/>
        </p:nvSpPr>
        <p:spPr>
          <a:xfrm>
            <a:off x="9367520" y="6394212"/>
            <a:ext cx="3169920" cy="369332"/>
          </a:xfrm>
          <a:prstGeom prst="rect">
            <a:avLst/>
          </a:prstGeom>
          <a:noFill/>
        </p:spPr>
        <p:txBody>
          <a:bodyPr wrap="square" rtlCol="0">
            <a:spAutoFit/>
          </a:bodyPr>
          <a:lstStyle/>
          <a:p>
            <a:pPr algn="ctr"/>
            <a:r>
              <a:rPr lang="en-US" b="1" dirty="0"/>
              <a:t>THERA BANK</a:t>
            </a:r>
          </a:p>
        </p:txBody>
      </p:sp>
    </p:spTree>
    <p:extLst>
      <p:ext uri="{BB962C8B-B14F-4D97-AF65-F5344CB8AC3E}">
        <p14:creationId xmlns:p14="http://schemas.microsoft.com/office/powerpoint/2010/main" val="1069314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AEC5B-9AD0-41E9-81EF-BD55A108F2C4}"/>
              </a:ext>
            </a:extLst>
          </p:cNvPr>
          <p:cNvSpPr>
            <a:spLocks noGrp="1"/>
          </p:cNvSpPr>
          <p:nvPr>
            <p:ph type="title"/>
          </p:nvPr>
        </p:nvSpPr>
        <p:spPr>
          <a:xfrm>
            <a:off x="798576" y="2651252"/>
            <a:ext cx="7729728" cy="1188720"/>
          </a:xfrm>
        </p:spPr>
        <p:txBody>
          <a:bodyPr>
            <a:normAutofit/>
          </a:bodyPr>
          <a:lstStyle/>
          <a:p>
            <a:r>
              <a:rPr lang="en-US" sz="7200" b="1" dirty="0">
                <a:solidFill>
                  <a:schemeClr val="tx1"/>
                </a:solidFill>
                <a:latin typeface="Agency FB" panose="020B0503020202020204" pitchFamily="34" charset="0"/>
              </a:rPr>
              <a:t>Questions?</a:t>
            </a:r>
          </a:p>
        </p:txBody>
      </p:sp>
    </p:spTree>
    <p:extLst>
      <p:ext uri="{BB962C8B-B14F-4D97-AF65-F5344CB8AC3E}">
        <p14:creationId xmlns:p14="http://schemas.microsoft.com/office/powerpoint/2010/main" val="40560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83BBBF2-D7C3-497B-B3FE-C9611F1FA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4837" y="2188215"/>
            <a:ext cx="3217950" cy="3109573"/>
          </a:xfrm>
          <a:prstGeom prst="rect">
            <a:avLst/>
          </a:prstGeom>
        </p:spPr>
      </p:pic>
      <p:sp>
        <p:nvSpPr>
          <p:cNvPr id="2" name="Title 1">
            <a:extLst>
              <a:ext uri="{FF2B5EF4-FFF2-40B4-BE49-F238E27FC236}">
                <a16:creationId xmlns:a16="http://schemas.microsoft.com/office/drawing/2014/main" id="{564021EB-1D26-45C4-8E29-731DE680D7EB}"/>
              </a:ext>
            </a:extLst>
          </p:cNvPr>
          <p:cNvSpPr>
            <a:spLocks noGrp="1"/>
          </p:cNvSpPr>
          <p:nvPr>
            <p:ph type="title"/>
          </p:nvPr>
        </p:nvSpPr>
        <p:spPr>
          <a:xfrm>
            <a:off x="1936318" y="420836"/>
            <a:ext cx="8431426" cy="1118929"/>
          </a:xfrm>
          <a:noFill/>
        </p:spPr>
        <p:txBody>
          <a:bodyPr>
            <a:noAutofit/>
          </a:bodyPr>
          <a:lstStyle/>
          <a:p>
            <a:r>
              <a:rPr lang="en-US" sz="48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1.An introduction to the question…..</a:t>
            </a:r>
          </a:p>
        </p:txBody>
      </p:sp>
      <p:sp>
        <p:nvSpPr>
          <p:cNvPr id="3" name="Content Placeholder 2">
            <a:extLst>
              <a:ext uri="{FF2B5EF4-FFF2-40B4-BE49-F238E27FC236}">
                <a16:creationId xmlns:a16="http://schemas.microsoft.com/office/drawing/2014/main" id="{30CFA414-D87A-4B70-BF6C-EAD3679F4D0D}"/>
              </a:ext>
            </a:extLst>
          </p:cNvPr>
          <p:cNvSpPr>
            <a:spLocks noGrp="1"/>
          </p:cNvSpPr>
          <p:nvPr>
            <p:ph idx="1"/>
          </p:nvPr>
        </p:nvSpPr>
        <p:spPr>
          <a:xfrm>
            <a:off x="1936318" y="1599924"/>
            <a:ext cx="7236243" cy="4038600"/>
          </a:xfrm>
        </p:spPr>
        <p:txBody>
          <a:bodyPr>
            <a:normAutofit fontScale="92500" lnSpcReduction="10000"/>
          </a:bodyPr>
          <a:lstStyle/>
          <a:p>
            <a:pPr marL="45720" indent="0" algn="ctr">
              <a:buNone/>
            </a:pPr>
            <a:r>
              <a:rPr lang="en-US" sz="3200" b="1"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The personal loan market is exploding..…</a:t>
            </a:r>
          </a:p>
          <a:p>
            <a:pPr marL="0" indent="0" algn="ctr">
              <a:buNone/>
            </a:pPr>
            <a:r>
              <a:rPr lang="en-US" sz="3200" b="1" dirty="0">
                <a:ln w="0"/>
                <a:solidFill>
                  <a:srgbClr val="002060"/>
                </a:solidFill>
                <a:effectLst>
                  <a:outerShdw blurRad="38100" dist="25400" dir="5400000" algn="ctr" rotWithShape="0">
                    <a:srgbClr val="6E747A">
                      <a:alpha val="43000"/>
                    </a:srgbClr>
                  </a:outerShdw>
                </a:effectLst>
                <a:latin typeface="Agency FB" panose="020B0503020202020204" pitchFamily="34" charset="0"/>
              </a:rPr>
              <a:t>There is a rising role of marketing in the banking sector and it the function which gets personality and image for bank on its customers’ mind. Data can be considered as an asset in the process of marketing. By utilizing such data, marketing department of the Thera Bank can begin to build better marketing campaigns in addition to creating stronger product offerings. </a:t>
            </a:r>
          </a:p>
        </p:txBody>
      </p:sp>
      <p:sp>
        <p:nvSpPr>
          <p:cNvPr id="4" name="TextBox 3">
            <a:extLst>
              <a:ext uri="{FF2B5EF4-FFF2-40B4-BE49-F238E27FC236}">
                <a16:creationId xmlns:a16="http://schemas.microsoft.com/office/drawing/2014/main" id="{876C1324-6A3D-4E2E-9ACC-4659EE33B86E}"/>
              </a:ext>
            </a:extLst>
          </p:cNvPr>
          <p:cNvSpPr txBox="1"/>
          <p:nvPr/>
        </p:nvSpPr>
        <p:spPr>
          <a:xfrm>
            <a:off x="1990010" y="5601907"/>
            <a:ext cx="7353300"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lvl="0" algn="ctr" defTabSz="457200"/>
            <a:r>
              <a:rPr lang="en-US" sz="2800" b="1" dirty="0">
                <a:solidFill>
                  <a:srgbClr val="002060"/>
                </a:solidFill>
                <a:latin typeface="Agency FB" panose="020B0503020202020204" pitchFamily="34" charset="0"/>
              </a:rPr>
              <a:t>To predict whether a customer will accept Personal Loan  or not</a:t>
            </a:r>
            <a:endParaRPr kumimoji="0" lang="en-US" sz="2800" b="1" i="0" u="none" strike="noStrike" kern="1200" cap="none" spc="0" normalizeH="0" baseline="0" noProof="0" dirty="0">
              <a:ln>
                <a:noFill/>
              </a:ln>
              <a:solidFill>
                <a:srgbClr val="002060"/>
              </a:solidFill>
              <a:effectLst/>
              <a:uLnTx/>
              <a:uFillTx/>
              <a:latin typeface="Agency FB" panose="020B0503020202020204" pitchFamily="34" charset="0"/>
            </a:endParaRPr>
          </a:p>
        </p:txBody>
      </p:sp>
      <p:pic>
        <p:nvPicPr>
          <p:cNvPr id="7" name="Graphic 6" descr="Help">
            <a:extLst>
              <a:ext uri="{FF2B5EF4-FFF2-40B4-BE49-F238E27FC236}">
                <a16:creationId xmlns:a16="http://schemas.microsoft.com/office/drawing/2014/main" id="{B9268537-D5BC-4A1D-9A57-E0DF0630C2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8408" y="5475760"/>
            <a:ext cx="1206402" cy="1206402"/>
          </a:xfrm>
          <a:prstGeom prst="rect">
            <a:avLst/>
          </a:prstGeom>
        </p:spPr>
      </p:pic>
      <mc:AlternateContent xmlns:mc="http://schemas.openxmlformats.org/markup-compatibility/2006">
        <mc:Choice xmlns:am3d="http://schemas.microsoft.com/office/drawing/2017/model3d" Requires="am3d">
          <p:graphicFrame>
            <p:nvGraphicFramePr>
              <p:cNvPr id="9" name="3D Model 8" descr="Question mark">
                <a:extLst>
                  <a:ext uri="{FF2B5EF4-FFF2-40B4-BE49-F238E27FC236}">
                    <a16:creationId xmlns:a16="http://schemas.microsoft.com/office/drawing/2014/main" id="{B873F8DE-2229-4863-B52C-70731769FD44}"/>
                  </a:ext>
                </a:extLst>
              </p:cNvPr>
              <p:cNvGraphicFramePr>
                <a:graphicFrameLocks noChangeAspect="1"/>
              </p:cNvGraphicFramePr>
              <p:nvPr/>
            </p:nvGraphicFramePr>
            <p:xfrm>
              <a:off x="295275" y="3553129"/>
              <a:ext cx="1865483" cy="3109572"/>
            </p:xfrm>
            <a:graphic>
              <a:graphicData uri="http://schemas.microsoft.com/office/drawing/2017/model3d">
                <am3d:model3d r:embed="rId5">
                  <am3d:spPr>
                    <a:xfrm>
                      <a:off x="0" y="0"/>
                      <a:ext cx="1865483" cy="3109572"/>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52231" ay="1878132" az="449494"/>
                    <am3d:postTrans dx="0" dy="0" dz="0"/>
                  </am3d:trans>
                  <am3d:raster rName="Office3DRenderer" rVer="16.0.8326">
                    <am3d:blip r:embed="rId6"/>
                  </am3d:raster>
                  <am3d:objViewport viewportSz="35783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Question mark">
                <a:extLst>
                  <a:ext uri="{FF2B5EF4-FFF2-40B4-BE49-F238E27FC236}">
                    <a16:creationId xmlns:a16="http://schemas.microsoft.com/office/drawing/2014/main" id="{B873F8DE-2229-4863-B52C-70731769FD44}"/>
                  </a:ext>
                </a:extLst>
              </p:cNvPr>
              <p:cNvPicPr>
                <a:picLocks noGrp="1" noRot="1" noChangeAspect="1" noMove="1" noResize="1" noEditPoints="1" noAdjustHandles="1" noChangeArrowheads="1" noChangeShapeType="1" noCrop="1"/>
              </p:cNvPicPr>
              <p:nvPr/>
            </p:nvPicPr>
            <p:blipFill>
              <a:blip r:embed="rId6"/>
              <a:stretch>
                <a:fillRect/>
              </a:stretch>
            </p:blipFill>
            <p:spPr>
              <a:xfrm>
                <a:off x="295275" y="3553129"/>
                <a:ext cx="1865483" cy="3109572"/>
              </a:xfrm>
              <a:prstGeom prst="rect">
                <a:avLst/>
              </a:prstGeom>
            </p:spPr>
          </p:pic>
        </mc:Fallback>
      </mc:AlternateContent>
      <p:sp>
        <p:nvSpPr>
          <p:cNvPr id="5" name="Right Triangle 4">
            <a:extLst>
              <a:ext uri="{FF2B5EF4-FFF2-40B4-BE49-F238E27FC236}">
                <a16:creationId xmlns:a16="http://schemas.microsoft.com/office/drawing/2014/main" id="{A06CB12E-E536-4825-8D29-2E5BE6761B37}"/>
              </a:ext>
            </a:extLst>
          </p:cNvPr>
          <p:cNvSpPr/>
          <p:nvPr/>
        </p:nvSpPr>
        <p:spPr>
          <a:xfrm>
            <a:off x="0" y="-2001520"/>
            <a:ext cx="6969760" cy="8859520"/>
          </a:xfrm>
          <a:prstGeom prst="rtTriangle">
            <a:avLst/>
          </a:prstGeom>
          <a:blipFill dpi="0" rotWithShape="1">
            <a:blip r:embed="rId7">
              <a:alphaModFix amt="12000"/>
            </a:blip>
            <a:srcRect/>
            <a:stretch>
              <a:fillRect l="-54000" t="22000" r="-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9FCA58-BA6A-49D2-A72A-57055510304C}"/>
              </a:ext>
            </a:extLst>
          </p:cNvPr>
          <p:cNvSpPr txBox="1"/>
          <p:nvPr/>
        </p:nvSpPr>
        <p:spPr>
          <a:xfrm>
            <a:off x="9978732" y="2621280"/>
            <a:ext cx="1030159" cy="369332"/>
          </a:xfrm>
          <a:prstGeom prst="rect">
            <a:avLst/>
          </a:prstGeom>
          <a:noFill/>
        </p:spPr>
        <p:txBody>
          <a:bodyPr wrap="square" rtlCol="0">
            <a:spAutoFit/>
          </a:bodyPr>
          <a:lstStyle/>
          <a:p>
            <a:pPr algn="ctr"/>
            <a:r>
              <a:rPr lang="en-US" b="1" dirty="0">
                <a:latin typeface="Nirmala UI" panose="020B0502040204020203" pitchFamily="34" charset="0"/>
                <a:ea typeface="Nirmala UI" panose="020B0502040204020203" pitchFamily="34" charset="0"/>
                <a:cs typeface="Nirmala UI" panose="020B0502040204020203" pitchFamily="34" charset="0"/>
              </a:rPr>
              <a:t>THERA</a:t>
            </a:r>
          </a:p>
        </p:txBody>
      </p:sp>
    </p:spTree>
    <p:extLst>
      <p:ext uri="{BB962C8B-B14F-4D97-AF65-F5344CB8AC3E}">
        <p14:creationId xmlns:p14="http://schemas.microsoft.com/office/powerpoint/2010/main" val="269336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A4B749E2-FEFD-4F64-A89B-DB5A41D50A8D}"/>
              </a:ext>
            </a:extLst>
          </p:cNvPr>
          <p:cNvSpPr/>
          <p:nvPr/>
        </p:nvSpPr>
        <p:spPr>
          <a:xfrm>
            <a:off x="0" y="0"/>
            <a:ext cx="8138160" cy="6858000"/>
          </a:xfrm>
          <a:prstGeom prst="rtTriangle">
            <a:avLst/>
          </a:prstGeom>
          <a:blipFill dpi="0" rotWithShape="1">
            <a:blip r:embed="rId2">
              <a:alphaModFix amt="21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27B7E-302D-4722-9140-03EC4A7220F9}"/>
              </a:ext>
            </a:extLst>
          </p:cNvPr>
          <p:cNvSpPr>
            <a:spLocks noGrp="1"/>
          </p:cNvSpPr>
          <p:nvPr>
            <p:ph type="title"/>
          </p:nvPr>
        </p:nvSpPr>
        <p:spPr>
          <a:xfrm>
            <a:off x="2157684" y="815778"/>
            <a:ext cx="7729728" cy="1188720"/>
          </a:xfrm>
        </p:spPr>
        <p:txBody>
          <a:bodyPr>
            <a:normAutofit/>
          </a:bodyPr>
          <a:lstStyle/>
          <a:p>
            <a:r>
              <a:rPr lang="en-US" sz="7200" b="1" dirty="0">
                <a:ln w="0"/>
                <a:solidFill>
                  <a:schemeClr val="accent1">
                    <a:lumMod val="50000"/>
                  </a:schemeClr>
                </a:solidFill>
                <a:effectLst>
                  <a:outerShdw blurRad="38100" dist="19050" dir="2700000" algn="tl" rotWithShape="0">
                    <a:schemeClr val="dk1">
                      <a:alpha val="40000"/>
                    </a:schemeClr>
                  </a:outerShdw>
                </a:effectLst>
                <a:latin typeface="Agency FB" panose="020B0503020202020204" pitchFamily="34" charset="0"/>
              </a:rPr>
              <a:t>Objectives</a:t>
            </a:r>
          </a:p>
        </p:txBody>
      </p:sp>
      <p:sp>
        <p:nvSpPr>
          <p:cNvPr id="3" name="Content Placeholder 2">
            <a:extLst>
              <a:ext uri="{FF2B5EF4-FFF2-40B4-BE49-F238E27FC236}">
                <a16:creationId xmlns:a16="http://schemas.microsoft.com/office/drawing/2014/main" id="{D3DA5CEF-61CF-4F09-BB8B-855B583650D6}"/>
              </a:ext>
            </a:extLst>
          </p:cNvPr>
          <p:cNvSpPr>
            <a:spLocks noGrp="1"/>
          </p:cNvSpPr>
          <p:nvPr>
            <p:ph idx="1"/>
          </p:nvPr>
        </p:nvSpPr>
        <p:spPr>
          <a:xfrm>
            <a:off x="1624665" y="1886140"/>
            <a:ext cx="10169571" cy="3648879"/>
          </a:xfrm>
          <a:effectLst>
            <a:softEdge rad="0"/>
          </a:effectLst>
        </p:spPr>
        <p:txBody>
          <a:bodyPr>
            <a:normAutofit fontScale="92500" lnSpcReduction="10000"/>
          </a:bodyPr>
          <a:lstStyle/>
          <a:p>
            <a:pPr lvl="0" algn="just">
              <a:buFont typeface="Wingdings" panose="05000000000000000000" pitchFamily="2" charset="2"/>
              <a:buChar char="q"/>
            </a:pPr>
            <a:endParaRPr lang="en-US" sz="3200" b="1" dirty="0">
              <a:solidFill>
                <a:schemeClr val="tx1"/>
              </a:solidFill>
              <a:latin typeface="Agency FB" panose="020B0503020202020204" pitchFamily="34" charset="0"/>
            </a:endParaRPr>
          </a:p>
          <a:p>
            <a:pPr lvl="0" algn="just">
              <a:buFont typeface="Wingdings" panose="05000000000000000000" pitchFamily="2" charset="2"/>
              <a:buChar char="q"/>
            </a:pPr>
            <a:r>
              <a:rPr lang="en-US" sz="3200" b="1" dirty="0">
                <a:solidFill>
                  <a:schemeClr val="tx1"/>
                </a:solidFill>
                <a:latin typeface="Agency FB" panose="020B0503020202020204" pitchFamily="34" charset="0"/>
              </a:rPr>
              <a:t>To construct a suitable model to predict whether a customer will accept the Personal Loan offer based on customer demographic information and the customer’s relationship with the bank.</a:t>
            </a:r>
          </a:p>
          <a:p>
            <a:pPr lvl="0" algn="just">
              <a:buFont typeface="Wingdings" panose="05000000000000000000" pitchFamily="2" charset="2"/>
              <a:buChar char="q"/>
            </a:pPr>
            <a:endParaRPr lang="en-US" sz="3200" b="1" dirty="0">
              <a:solidFill>
                <a:schemeClr val="tx1"/>
              </a:solidFill>
              <a:latin typeface="Agency FB" panose="020B0503020202020204" pitchFamily="34" charset="0"/>
            </a:endParaRPr>
          </a:p>
          <a:p>
            <a:pPr algn="just">
              <a:buFont typeface="Wingdings" panose="05000000000000000000" pitchFamily="2" charset="2"/>
              <a:buChar char="q"/>
            </a:pPr>
            <a:r>
              <a:rPr lang="en-US" sz="3200" b="1" dirty="0">
                <a:solidFill>
                  <a:schemeClr val="tx1"/>
                </a:solidFill>
                <a:latin typeface="Agency FB" panose="020B0503020202020204" pitchFamily="34" charset="0"/>
              </a:rPr>
              <a:t>To identify the potential clients for loans by minimizing loss of resources and opportunities.</a:t>
            </a:r>
          </a:p>
          <a:p>
            <a:pPr lvl="0" algn="just">
              <a:buFont typeface="Wingdings" panose="05000000000000000000" pitchFamily="2" charset="2"/>
              <a:buChar char="q"/>
            </a:pPr>
            <a:endParaRPr lang="en-US" sz="3200" b="1" dirty="0">
              <a:solidFill>
                <a:schemeClr val="tx1"/>
              </a:solidFill>
              <a:latin typeface="Agency FB" panose="020B0503020202020204" pitchFamily="34" charset="0"/>
            </a:endParaRPr>
          </a:p>
          <a:p>
            <a:pPr lvl="0" algn="just">
              <a:buFont typeface="Wingdings" panose="05000000000000000000" pitchFamily="2" charset="2"/>
              <a:buChar char="q"/>
            </a:pPr>
            <a:endParaRPr lang="en-US" sz="3200" b="1" dirty="0">
              <a:solidFill>
                <a:schemeClr val="tx1"/>
              </a:solidFill>
              <a:latin typeface="Agency FB" panose="020B0503020202020204" pitchFamily="34" charset="0"/>
            </a:endParaRPr>
          </a:p>
          <a:p>
            <a:pPr>
              <a:buFont typeface="Wingdings" panose="05000000000000000000" pitchFamily="2" charset="2"/>
              <a:buChar char="q"/>
            </a:pPr>
            <a:endParaRPr lang="en-US" sz="2000" b="1" dirty="0">
              <a:latin typeface="Agency FB" panose="020B0503020202020204" pitchFamily="34" charset="0"/>
            </a:endParaRPr>
          </a:p>
        </p:txBody>
      </p:sp>
      <p:pic>
        <p:nvPicPr>
          <p:cNvPr id="5" name="Graphic 4" descr="Presentation with checklist">
            <a:extLst>
              <a:ext uri="{FF2B5EF4-FFF2-40B4-BE49-F238E27FC236}">
                <a16:creationId xmlns:a16="http://schemas.microsoft.com/office/drawing/2014/main" id="{CF0C08C9-1009-4196-8B9E-D18C3C7F51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361" y="4971860"/>
            <a:ext cx="1971675" cy="1971675"/>
          </a:xfrm>
          <a:prstGeom prst="rect">
            <a:avLst/>
          </a:prstGeom>
        </p:spPr>
      </p:pic>
      <p:pic>
        <p:nvPicPr>
          <p:cNvPr id="8" name="Graphic 7" descr="Target Audience">
            <a:extLst>
              <a:ext uri="{FF2B5EF4-FFF2-40B4-BE49-F238E27FC236}">
                <a16:creationId xmlns:a16="http://schemas.microsoft.com/office/drawing/2014/main" id="{03FEDA4B-610A-4426-96B0-BDECBB5F62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64" y="1054608"/>
            <a:ext cx="1708404" cy="1708404"/>
          </a:xfrm>
          <a:prstGeom prst="rect">
            <a:avLst/>
          </a:prstGeom>
        </p:spPr>
      </p:pic>
    </p:spTree>
    <p:extLst>
      <p:ext uri="{BB962C8B-B14F-4D97-AF65-F5344CB8AC3E}">
        <p14:creationId xmlns:p14="http://schemas.microsoft.com/office/powerpoint/2010/main" val="710005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9C588C-0BDB-4E88-A7C2-5E660168DC7A}"/>
              </a:ext>
            </a:extLst>
          </p:cNvPr>
          <p:cNvSpPr/>
          <p:nvPr/>
        </p:nvSpPr>
        <p:spPr>
          <a:xfrm>
            <a:off x="0" y="0"/>
            <a:ext cx="12192000" cy="6858000"/>
          </a:xfrm>
          <a:prstGeom prst="rect">
            <a:avLst/>
          </a:prstGeom>
          <a:blipFill dpi="0" rotWithShape="1">
            <a:blip r:embed="rId2">
              <a:alphaModFix amt="19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98BF9-1E9A-41E8-A9C1-B99A6E254F1F}"/>
              </a:ext>
            </a:extLst>
          </p:cNvPr>
          <p:cNvSpPr>
            <a:spLocks noGrp="1"/>
          </p:cNvSpPr>
          <p:nvPr>
            <p:ph type="title"/>
          </p:nvPr>
        </p:nvSpPr>
        <p:spPr>
          <a:xfrm>
            <a:off x="2135885" y="202561"/>
            <a:ext cx="7729728" cy="1188720"/>
          </a:xfrm>
        </p:spPr>
        <p:txBody>
          <a:bodyPr>
            <a:normAutofit/>
          </a:bodyPr>
          <a:lstStyle/>
          <a:p>
            <a:r>
              <a:rPr lang="en-US" sz="6000" b="1" dirty="0">
                <a:ln w="0"/>
                <a:solidFill>
                  <a:schemeClr val="accent1">
                    <a:lumMod val="50000"/>
                  </a:schemeClr>
                </a:solidFill>
                <a:effectLst>
                  <a:outerShdw blurRad="38100" dist="19050" dir="2700000" algn="tl" rotWithShape="0">
                    <a:schemeClr val="dk1">
                      <a:alpha val="40000"/>
                    </a:schemeClr>
                  </a:outerShdw>
                </a:effectLst>
                <a:latin typeface="Agency FB" panose="020B0503020202020204" pitchFamily="34" charset="0"/>
              </a:rPr>
              <a:t>2.About the dataset</a:t>
            </a:r>
          </a:p>
        </p:txBody>
      </p:sp>
      <p:sp>
        <p:nvSpPr>
          <p:cNvPr id="3" name="Content Placeholder 2">
            <a:extLst>
              <a:ext uri="{FF2B5EF4-FFF2-40B4-BE49-F238E27FC236}">
                <a16:creationId xmlns:a16="http://schemas.microsoft.com/office/drawing/2014/main" id="{846F4BB4-15A5-4025-BE52-65A66859F4BB}"/>
              </a:ext>
            </a:extLst>
          </p:cNvPr>
          <p:cNvSpPr>
            <a:spLocks noGrp="1"/>
          </p:cNvSpPr>
          <p:nvPr>
            <p:ph idx="1"/>
          </p:nvPr>
        </p:nvSpPr>
        <p:spPr>
          <a:xfrm>
            <a:off x="142876" y="1505192"/>
            <a:ext cx="11802076" cy="2952903"/>
          </a:xfrm>
        </p:spPr>
        <p:txBody>
          <a:bodyPr>
            <a:normAutofit/>
          </a:bodyPr>
          <a:lstStyle/>
          <a:p>
            <a:pPr marL="0" indent="0" algn="ctr">
              <a:buNone/>
            </a:pPr>
            <a:r>
              <a:rPr lang="en-US" sz="2400" b="1" dirty="0">
                <a:solidFill>
                  <a:schemeClr val="tx1"/>
                </a:solidFill>
                <a:latin typeface="Agency FB" panose="020B0503020202020204" pitchFamily="34" charset="0"/>
              </a:rPr>
              <a:t>The dataset contains observations from 5000 customers and 14 variables. </a:t>
            </a:r>
          </a:p>
          <a:p>
            <a:pPr marL="0" indent="0" algn="ctr">
              <a:buNone/>
            </a:pPr>
            <a:r>
              <a:rPr lang="en-US" sz="2400" b="1" dirty="0">
                <a:solidFill>
                  <a:schemeClr val="tx1"/>
                </a:solidFill>
                <a:latin typeface="Agency FB" panose="020B0503020202020204" pitchFamily="34" charset="0"/>
              </a:rPr>
              <a:t>The data include customer demographic information (age, income, etc.), the customer's relationship with the bank (mortgage, securities account, etc.), and the customer response to the last personal loan campaign (Personal Loan).</a:t>
            </a:r>
            <a:endParaRPr lang="en-US" b="1" dirty="0">
              <a:latin typeface="Agency FB" panose="020B0503020202020204" pitchFamily="34" charset="0"/>
            </a:endParaRPr>
          </a:p>
        </p:txBody>
      </p:sp>
      <p:pic>
        <p:nvPicPr>
          <p:cNvPr id="8" name="Graphic 7" descr="Table">
            <a:extLst>
              <a:ext uri="{FF2B5EF4-FFF2-40B4-BE49-F238E27FC236}">
                <a16:creationId xmlns:a16="http://schemas.microsoft.com/office/drawing/2014/main" id="{3D48B975-6BAF-4F8D-A0AD-0751CAFAEE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0325" y="276990"/>
            <a:ext cx="1304925" cy="1304925"/>
          </a:xfrm>
          <a:prstGeom prst="rect">
            <a:avLst/>
          </a:prstGeom>
        </p:spPr>
      </p:pic>
      <p:pic>
        <p:nvPicPr>
          <p:cNvPr id="4" name="Picture 3">
            <a:extLst>
              <a:ext uri="{FF2B5EF4-FFF2-40B4-BE49-F238E27FC236}">
                <a16:creationId xmlns:a16="http://schemas.microsoft.com/office/drawing/2014/main" id="{0A8B2D21-9DEF-404A-AE1D-801B5D0FF30D}"/>
              </a:ext>
            </a:extLst>
          </p:cNvPr>
          <p:cNvPicPr>
            <a:picLocks noChangeAspect="1"/>
          </p:cNvPicPr>
          <p:nvPr/>
        </p:nvPicPr>
        <p:blipFill rotWithShape="1">
          <a:blip r:embed="rId5"/>
          <a:srcRect b="10211"/>
          <a:stretch/>
        </p:blipFill>
        <p:spPr>
          <a:xfrm>
            <a:off x="1728736" y="3482712"/>
            <a:ext cx="8871284" cy="3272256"/>
          </a:xfrm>
          <a:prstGeom prst="rect">
            <a:avLst/>
          </a:prstGeom>
        </p:spPr>
      </p:pic>
    </p:spTree>
    <p:extLst>
      <p:ext uri="{BB962C8B-B14F-4D97-AF65-F5344CB8AC3E}">
        <p14:creationId xmlns:p14="http://schemas.microsoft.com/office/powerpoint/2010/main" val="3460376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54B84ED8-853E-4C24-8AC9-11FB4DDC1DC0}"/>
              </a:ext>
            </a:extLst>
          </p:cNvPr>
          <p:cNvSpPr/>
          <p:nvPr/>
        </p:nvSpPr>
        <p:spPr>
          <a:xfrm>
            <a:off x="0" y="0"/>
            <a:ext cx="12192000" cy="6743700"/>
          </a:xfrm>
          <a:prstGeom prst="rtTriangle">
            <a:avLst/>
          </a:prstGeom>
          <a:blipFill dpi="0" rotWithShape="1">
            <a:blip r:embed="rId2">
              <a:alphaModFix amt="13000"/>
            </a:blip>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6298E-B6CF-4AAC-A0D4-270D4DEC5BC8}"/>
              </a:ext>
            </a:extLst>
          </p:cNvPr>
          <p:cNvSpPr>
            <a:spLocks noGrp="1"/>
          </p:cNvSpPr>
          <p:nvPr>
            <p:ph type="title"/>
          </p:nvPr>
        </p:nvSpPr>
        <p:spPr>
          <a:xfrm>
            <a:off x="941900" y="228600"/>
            <a:ext cx="7729728" cy="847725"/>
          </a:xfrm>
        </p:spPr>
        <p:txBody>
          <a:bodyPr>
            <a:noAutofit/>
          </a:bodyPr>
          <a:lstStyle/>
          <a:p>
            <a:r>
              <a:rPr lang="en-US" sz="5400" b="1" dirty="0">
                <a:solidFill>
                  <a:schemeClr val="tx1"/>
                </a:solidFill>
                <a:latin typeface="Agency FB" panose="020B0503020202020204" pitchFamily="34" charset="0"/>
              </a:rPr>
              <a:t>Variables</a:t>
            </a:r>
          </a:p>
        </p:txBody>
      </p:sp>
      <p:graphicFrame>
        <p:nvGraphicFramePr>
          <p:cNvPr id="6" name="Content Placeholder 5">
            <a:extLst>
              <a:ext uri="{FF2B5EF4-FFF2-40B4-BE49-F238E27FC236}">
                <a16:creationId xmlns:a16="http://schemas.microsoft.com/office/drawing/2014/main" id="{0853DD90-0E75-413E-B7EB-45BD6A8CB70E}"/>
              </a:ext>
            </a:extLst>
          </p:cNvPr>
          <p:cNvGraphicFramePr>
            <a:graphicFrameLocks noGrp="1"/>
          </p:cNvGraphicFramePr>
          <p:nvPr>
            <p:ph idx="1"/>
            <p:extLst>
              <p:ext uri="{D42A27DB-BD31-4B8C-83A1-F6EECF244321}">
                <p14:modId xmlns:p14="http://schemas.microsoft.com/office/powerpoint/2010/main" val="3998248325"/>
              </p:ext>
            </p:extLst>
          </p:nvPr>
        </p:nvGraphicFramePr>
        <p:xfrm>
          <a:off x="941900" y="1166478"/>
          <a:ext cx="10391774" cy="5248278"/>
        </p:xfrm>
        <a:graphic>
          <a:graphicData uri="http://schemas.openxmlformats.org/drawingml/2006/table">
            <a:tbl>
              <a:tblPr firstRow="1" firstCol="1" bandRow="1">
                <a:tableStyleId>{5C22544A-7EE6-4342-B048-85BDC9FD1C3A}</a:tableStyleId>
              </a:tblPr>
              <a:tblGrid>
                <a:gridCol w="779487">
                  <a:extLst>
                    <a:ext uri="{9D8B030D-6E8A-4147-A177-3AD203B41FA5}">
                      <a16:colId xmlns:a16="http://schemas.microsoft.com/office/drawing/2014/main" val="986707682"/>
                    </a:ext>
                  </a:extLst>
                </a:gridCol>
                <a:gridCol w="2897772">
                  <a:extLst>
                    <a:ext uri="{9D8B030D-6E8A-4147-A177-3AD203B41FA5}">
                      <a16:colId xmlns:a16="http://schemas.microsoft.com/office/drawing/2014/main" val="1256500748"/>
                    </a:ext>
                  </a:extLst>
                </a:gridCol>
                <a:gridCol w="6714515">
                  <a:extLst>
                    <a:ext uri="{9D8B030D-6E8A-4147-A177-3AD203B41FA5}">
                      <a16:colId xmlns:a16="http://schemas.microsoft.com/office/drawing/2014/main" val="1485358255"/>
                    </a:ext>
                  </a:extLst>
                </a:gridCol>
              </a:tblGrid>
              <a:tr h="291571">
                <a:tc>
                  <a:txBody>
                    <a:bodyPr/>
                    <a:lstStyle/>
                    <a:p>
                      <a:pPr algn="just">
                        <a:spcAft>
                          <a:spcPts val="0"/>
                        </a:spcAft>
                      </a:pPr>
                      <a:r>
                        <a:rPr lang="en-US" sz="1800" dirty="0">
                          <a:effectLst/>
                        </a:rPr>
                        <a:t>No.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Variable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Description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7554734"/>
                  </a:ext>
                </a:extLst>
              </a:tr>
              <a:tr h="291571">
                <a:tc>
                  <a:txBody>
                    <a:bodyPr/>
                    <a:lstStyle/>
                    <a:p>
                      <a:pPr algn="just">
                        <a:spcAft>
                          <a:spcPts val="0"/>
                        </a:spcAft>
                      </a:pPr>
                      <a:r>
                        <a:rPr lang="en-US" sz="18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Customer 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5080121"/>
                  </a:ext>
                </a:extLst>
              </a:tr>
              <a:tr h="291571">
                <a:tc>
                  <a:txBody>
                    <a:bodyPr/>
                    <a:lstStyle/>
                    <a:p>
                      <a:pPr algn="just">
                        <a:spcAft>
                          <a:spcPts val="0"/>
                        </a:spcAft>
                      </a:pPr>
                      <a:r>
                        <a:rPr lang="en-US" sz="18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Customer's age in completed years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7027833"/>
                  </a:ext>
                </a:extLst>
              </a:tr>
              <a:tr h="291571">
                <a:tc>
                  <a:txBody>
                    <a:bodyPr/>
                    <a:lstStyle/>
                    <a:p>
                      <a:pPr algn="just">
                        <a:spcAft>
                          <a:spcPts val="0"/>
                        </a:spcAft>
                      </a:pPr>
                      <a:r>
                        <a:rPr lang="en-US" sz="18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Experience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Number of years of professional experience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9581481"/>
                  </a:ext>
                </a:extLst>
              </a:tr>
              <a:tr h="291571">
                <a:tc>
                  <a:txBody>
                    <a:bodyPr/>
                    <a:lstStyle/>
                    <a:p>
                      <a:pPr algn="just">
                        <a:spcAft>
                          <a:spcPts val="0"/>
                        </a:spcAft>
                      </a:pPr>
                      <a:r>
                        <a:rPr lang="en-US" sz="18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Income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Annual income of the customer ($000)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2505083"/>
                  </a:ext>
                </a:extLst>
              </a:tr>
              <a:tr h="291571">
                <a:tc>
                  <a:txBody>
                    <a:bodyPr/>
                    <a:lstStyle/>
                    <a:p>
                      <a:pPr algn="just">
                        <a:spcAft>
                          <a:spcPts val="0"/>
                        </a:spcAft>
                      </a:pPr>
                      <a:r>
                        <a:rPr lang="en-US" sz="18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ZIP Code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Home Address ZIP code.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1775824"/>
                  </a:ext>
                </a:extLst>
              </a:tr>
              <a:tr h="291571">
                <a:tc>
                  <a:txBody>
                    <a:bodyPr/>
                    <a:lstStyle/>
                    <a:p>
                      <a:pPr algn="just">
                        <a:spcAft>
                          <a:spcPts val="0"/>
                        </a:spcAft>
                      </a:pPr>
                      <a:r>
                        <a:rPr lang="en-US" sz="18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Family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Family size of the customer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1152433"/>
                  </a:ext>
                </a:extLst>
              </a:tr>
              <a:tr h="291571">
                <a:tc>
                  <a:txBody>
                    <a:bodyPr/>
                    <a:lstStyle/>
                    <a:p>
                      <a:pPr algn="just">
                        <a:spcAft>
                          <a:spcPts val="0"/>
                        </a:spcAft>
                      </a:pPr>
                      <a:r>
                        <a:rPr lang="en-US" sz="1800">
                          <a:effectLst/>
                        </a:rPr>
                        <a:t>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dirty="0" err="1">
                          <a:effectLst/>
                        </a:rPr>
                        <a:t>CCAvg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dirty="0">
                          <a:effectLst/>
                        </a:rPr>
                        <a:t>Avg. spending on credit cards per month ($000)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6263648"/>
                  </a:ext>
                </a:extLst>
              </a:tr>
              <a:tr h="583142">
                <a:tc>
                  <a:txBody>
                    <a:bodyPr/>
                    <a:lstStyle/>
                    <a:p>
                      <a:pPr algn="just">
                        <a:spcAft>
                          <a:spcPts val="0"/>
                        </a:spcAft>
                      </a:pPr>
                      <a:r>
                        <a:rPr lang="en-US" sz="1800">
                          <a:effectLst/>
                        </a:rPr>
                        <a:t>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Education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dirty="0">
                          <a:effectLst/>
                        </a:rPr>
                        <a:t>Education Level. </a:t>
                      </a:r>
                    </a:p>
                    <a:p>
                      <a:pPr algn="just">
                        <a:spcAft>
                          <a:spcPts val="0"/>
                        </a:spcAft>
                      </a:pPr>
                      <a:r>
                        <a:rPr lang="en-US" sz="1800" dirty="0">
                          <a:effectLst/>
                        </a:rPr>
                        <a:t>1: Undergrad; 2: Graduate; 3: Advanced/Professional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0621636"/>
                  </a:ext>
                </a:extLst>
              </a:tr>
              <a:tr h="291571">
                <a:tc>
                  <a:txBody>
                    <a:bodyPr/>
                    <a:lstStyle/>
                    <a:p>
                      <a:pPr algn="just">
                        <a:spcAft>
                          <a:spcPts val="0"/>
                        </a:spcAft>
                      </a:pPr>
                      <a:r>
                        <a:rPr lang="en-US" sz="1800">
                          <a:effectLst/>
                        </a:rPr>
                        <a:t>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Mortgage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Value of house mortgage if any. ($000)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014161"/>
                  </a:ext>
                </a:extLst>
              </a:tr>
              <a:tr h="583142">
                <a:tc>
                  <a:txBody>
                    <a:bodyPr/>
                    <a:lstStyle/>
                    <a:p>
                      <a:pPr algn="just">
                        <a:spcAft>
                          <a:spcPts val="0"/>
                        </a:spcAft>
                      </a:pPr>
                      <a:r>
                        <a:rPr lang="en-US" sz="1800">
                          <a:effectLst/>
                        </a:rPr>
                        <a:t>10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dirty="0">
                          <a:effectLst/>
                        </a:rPr>
                        <a:t>Personal Loan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dirty="0">
                          <a:effectLst/>
                        </a:rPr>
                        <a:t>Did this customer accept the personal loan offered in the last campaign?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1933966"/>
                  </a:ext>
                </a:extLst>
              </a:tr>
              <a:tr h="291571">
                <a:tc>
                  <a:txBody>
                    <a:bodyPr/>
                    <a:lstStyle/>
                    <a:p>
                      <a:pPr algn="just">
                        <a:spcAft>
                          <a:spcPts val="0"/>
                        </a:spcAft>
                      </a:pPr>
                      <a:r>
                        <a:rPr lang="en-US" sz="1800">
                          <a:effectLst/>
                        </a:rPr>
                        <a:t>11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Securities Account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Does the customer have a securities account with the bank?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527470"/>
                  </a:ext>
                </a:extLst>
              </a:tr>
              <a:tr h="583142">
                <a:tc>
                  <a:txBody>
                    <a:bodyPr/>
                    <a:lstStyle/>
                    <a:p>
                      <a:pPr algn="just">
                        <a:spcAft>
                          <a:spcPts val="0"/>
                        </a:spcAft>
                      </a:pPr>
                      <a:r>
                        <a:rPr lang="en-US" sz="1800">
                          <a:effectLst/>
                        </a:rPr>
                        <a:t>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CD Account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Does the customer have a certificate of deposit (CD) account with the bank?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6628413"/>
                  </a:ext>
                </a:extLst>
              </a:tr>
              <a:tr h="291571">
                <a:tc>
                  <a:txBody>
                    <a:bodyPr/>
                    <a:lstStyle/>
                    <a:p>
                      <a:pPr algn="just">
                        <a:spcAft>
                          <a:spcPts val="0"/>
                        </a:spcAft>
                      </a:pPr>
                      <a:r>
                        <a:rPr lang="en-US" sz="1800">
                          <a:effectLst/>
                        </a:rPr>
                        <a:t>13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Online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Does the customer use internet banking facilities?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431888"/>
                  </a:ext>
                </a:extLst>
              </a:tr>
              <a:tr h="291571">
                <a:tc>
                  <a:txBody>
                    <a:bodyPr/>
                    <a:lstStyle/>
                    <a:p>
                      <a:pPr algn="just">
                        <a:spcAft>
                          <a:spcPts val="0"/>
                        </a:spcAft>
                      </a:pPr>
                      <a:r>
                        <a:rPr lang="en-US" sz="1800" dirty="0">
                          <a:effectLst/>
                        </a:rPr>
                        <a:t>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a:effectLst/>
                        </a:rPr>
                        <a:t>CreditCard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spcAft>
                          <a:spcPts val="0"/>
                        </a:spcAft>
                      </a:pPr>
                      <a:r>
                        <a:rPr lang="en-US" sz="1800" dirty="0">
                          <a:effectLst/>
                        </a:rPr>
                        <a:t>Does the customer use a credit card issued by this Bank?</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4624" marR="64624"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5381392"/>
                  </a:ext>
                </a:extLst>
              </a:tr>
            </a:tbl>
          </a:graphicData>
        </a:graphic>
      </p:graphicFrame>
    </p:spTree>
    <p:extLst>
      <p:ext uri="{BB962C8B-B14F-4D97-AF65-F5344CB8AC3E}">
        <p14:creationId xmlns:p14="http://schemas.microsoft.com/office/powerpoint/2010/main" val="261085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CB01-E3C7-42C8-9D4D-673F05C82F30}"/>
              </a:ext>
            </a:extLst>
          </p:cNvPr>
          <p:cNvSpPr>
            <a:spLocks noGrp="1"/>
          </p:cNvSpPr>
          <p:nvPr>
            <p:ph type="title"/>
          </p:nvPr>
        </p:nvSpPr>
        <p:spPr>
          <a:xfrm>
            <a:off x="628650" y="602499"/>
            <a:ext cx="10191750" cy="1146713"/>
          </a:xfrm>
        </p:spPr>
        <p:txBody>
          <a:bodyPr>
            <a:noAutofit/>
          </a:bodyPr>
          <a:lstStyle/>
          <a:p>
            <a:pPr algn="ctr"/>
            <a:r>
              <a:rPr lang="en-US" sz="5400" b="1" dirty="0">
                <a:solidFill>
                  <a:srgbClr val="002060"/>
                </a:solidFill>
                <a:latin typeface="Agency FB" panose="020B0503020202020204" pitchFamily="34" charset="0"/>
              </a:rPr>
              <a:t>3. Methodology</a:t>
            </a:r>
          </a:p>
        </p:txBody>
      </p:sp>
      <p:graphicFrame>
        <p:nvGraphicFramePr>
          <p:cNvPr id="3" name="Diagram 2">
            <a:extLst>
              <a:ext uri="{FF2B5EF4-FFF2-40B4-BE49-F238E27FC236}">
                <a16:creationId xmlns:a16="http://schemas.microsoft.com/office/drawing/2014/main" id="{DAE0194C-27D2-4C45-973E-54EB29D1153A}"/>
              </a:ext>
            </a:extLst>
          </p:cNvPr>
          <p:cNvGraphicFramePr/>
          <p:nvPr>
            <p:extLst>
              <p:ext uri="{D42A27DB-BD31-4B8C-83A1-F6EECF244321}">
                <p14:modId xmlns:p14="http://schemas.microsoft.com/office/powerpoint/2010/main" val="681559153"/>
              </p:ext>
            </p:extLst>
          </p:nvPr>
        </p:nvGraphicFramePr>
        <p:xfrm>
          <a:off x="150609" y="1352777"/>
          <a:ext cx="931227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11" name="3D Model 10" descr="Bullseye">
                <a:extLst>
                  <a:ext uri="{FF2B5EF4-FFF2-40B4-BE49-F238E27FC236}">
                    <a16:creationId xmlns:a16="http://schemas.microsoft.com/office/drawing/2014/main" id="{51C20BF6-FC4E-4D30-B4E1-5EDB3DE6A3CE}"/>
                  </a:ext>
                </a:extLst>
              </p:cNvPr>
              <p:cNvGraphicFramePr>
                <a:graphicFrameLocks noChangeAspect="1"/>
              </p:cNvGraphicFramePr>
              <p:nvPr/>
            </p:nvGraphicFramePr>
            <p:xfrm rot="500525">
              <a:off x="9714174" y="3131406"/>
              <a:ext cx="2783463" cy="2074032"/>
            </p:xfrm>
            <a:graphic>
              <a:graphicData uri="http://schemas.microsoft.com/office/drawing/2017/model3d">
                <am3d:model3d r:embed="rId7">
                  <am3d:spPr>
                    <a:xfrm rot="500525">
                      <a:off x="0" y="0"/>
                      <a:ext cx="2783463" cy="2074032"/>
                    </a:xfrm>
                    <a:prstGeom prst="rect">
                      <a:avLst/>
                    </a:prstGeom>
                  </am3d:spPr>
                  <am3d:camera>
                    <am3d:pos x="0" y="0" z="60296466"/>
                    <am3d:up dx="0" dy="36000000" dz="0"/>
                    <am3d:lookAt x="0" y="0" z="0"/>
                    <am3d:perspective fov="2700000"/>
                  </am3d:camera>
                  <am3d:trans>
                    <am3d:meterPerModelUnit n="72309" d="1000000"/>
                    <am3d:preTrans dx="-1" dy="-10762396" dz="-4674376"/>
                    <am3d:scale>
                      <am3d:sx n="1000000" d="1000000"/>
                      <am3d:sy n="1000000" d="1000000"/>
                      <am3d:sz n="1000000" d="1000000"/>
                    </am3d:scale>
                    <am3d:rot ax="919971" ay="-2919889" az="-697997"/>
                    <am3d:postTrans dx="0" dy="0" dz="0"/>
                  </am3d:trans>
                  <am3d:raster rName="Office3DRenderer" rVer="16.0.8326">
                    <am3d:blip r:embed="rId8"/>
                  </am3d:raster>
                  <am3d:objViewport viewportSz="40629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Bullseye">
                <a:extLst>
                  <a:ext uri="{FF2B5EF4-FFF2-40B4-BE49-F238E27FC236}">
                    <a16:creationId xmlns:a16="http://schemas.microsoft.com/office/drawing/2014/main" id="{51C20BF6-FC4E-4D30-B4E1-5EDB3DE6A3CE}"/>
                  </a:ext>
                </a:extLst>
              </p:cNvPr>
              <p:cNvPicPr>
                <a:picLocks noGrp="1" noRot="1" noChangeAspect="1" noMove="1" noResize="1" noEditPoints="1" noAdjustHandles="1" noChangeArrowheads="1" noChangeShapeType="1" noCrop="1"/>
              </p:cNvPicPr>
              <p:nvPr/>
            </p:nvPicPr>
            <p:blipFill>
              <a:blip r:embed="rId8"/>
              <a:stretch>
                <a:fillRect/>
              </a:stretch>
            </p:blipFill>
            <p:spPr>
              <a:xfrm rot="500525">
                <a:off x="9714174" y="3131406"/>
                <a:ext cx="2783463" cy="2074032"/>
              </a:xfrm>
              <a:prstGeom prst="rect">
                <a:avLst/>
              </a:prstGeom>
            </p:spPr>
          </p:pic>
        </mc:Fallback>
      </mc:AlternateContent>
    </p:spTree>
    <p:extLst>
      <p:ext uri="{BB962C8B-B14F-4D97-AF65-F5344CB8AC3E}">
        <p14:creationId xmlns:p14="http://schemas.microsoft.com/office/powerpoint/2010/main" val="16485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2294146A-E2EC-4CDE-82E6-A6A0A8DB16CF}"/>
              </a:ext>
            </a:extLst>
          </p:cNvPr>
          <p:cNvSpPr/>
          <p:nvPr/>
        </p:nvSpPr>
        <p:spPr>
          <a:xfrm>
            <a:off x="0" y="0"/>
            <a:ext cx="12120880" cy="6858000"/>
          </a:xfrm>
          <a:prstGeom prst="rtTriangle">
            <a:avLst/>
          </a:prstGeom>
          <a:blipFill dpi="0" rotWithShape="1">
            <a:blip r:embed="rId2">
              <a:alphaModFix amt="43000"/>
            </a:blip>
            <a:srcRect/>
            <a:tile tx="-615950" ty="-1905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E921D51-00CF-4D5B-9E5C-1CF3C7FCF861}"/>
              </a:ext>
            </a:extLst>
          </p:cNvPr>
          <p:cNvSpPr>
            <a:spLocks noGrp="1"/>
          </p:cNvSpPr>
          <p:nvPr>
            <p:ph type="title"/>
          </p:nvPr>
        </p:nvSpPr>
        <p:spPr>
          <a:xfrm>
            <a:off x="2177877" y="253134"/>
            <a:ext cx="7198614" cy="730758"/>
          </a:xfrm>
        </p:spPr>
        <p:txBody>
          <a:bodyPr>
            <a:normAutofit/>
          </a:bodyPr>
          <a:lstStyle/>
          <a:p>
            <a:r>
              <a:rPr lang="en-US" sz="4000" b="1" dirty="0">
                <a:solidFill>
                  <a:srgbClr val="002060"/>
                </a:solidFill>
                <a:latin typeface="Agency FB" panose="020B0503020202020204" pitchFamily="34" charset="0"/>
              </a:rPr>
              <a:t>Data Cleaning</a:t>
            </a:r>
          </a:p>
        </p:txBody>
      </p:sp>
      <p:graphicFrame>
        <p:nvGraphicFramePr>
          <p:cNvPr id="4" name="Diagram 3">
            <a:extLst>
              <a:ext uri="{FF2B5EF4-FFF2-40B4-BE49-F238E27FC236}">
                <a16:creationId xmlns:a16="http://schemas.microsoft.com/office/drawing/2014/main" id="{7B7A02F1-60DF-4C9F-80E0-55414FDFDA56}"/>
              </a:ext>
            </a:extLst>
          </p:cNvPr>
          <p:cNvGraphicFramePr/>
          <p:nvPr>
            <p:extLst>
              <p:ext uri="{D42A27DB-BD31-4B8C-83A1-F6EECF244321}">
                <p14:modId xmlns:p14="http://schemas.microsoft.com/office/powerpoint/2010/main" val="2736031858"/>
              </p:ext>
            </p:extLst>
          </p:nvPr>
        </p:nvGraphicFramePr>
        <p:xfrm>
          <a:off x="581025" y="1107003"/>
          <a:ext cx="11201400" cy="5209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Right 4">
            <a:extLst>
              <a:ext uri="{FF2B5EF4-FFF2-40B4-BE49-F238E27FC236}">
                <a16:creationId xmlns:a16="http://schemas.microsoft.com/office/drawing/2014/main" id="{7C65C0E7-B55A-44FF-812B-8A2236A4D20F}"/>
              </a:ext>
            </a:extLst>
          </p:cNvPr>
          <p:cNvSpPr/>
          <p:nvPr/>
        </p:nvSpPr>
        <p:spPr>
          <a:xfrm>
            <a:off x="8281670" y="5151472"/>
            <a:ext cx="738505"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83D1E1-A467-4BA2-B9F9-6DB4D481A12C}"/>
              </a:ext>
            </a:extLst>
          </p:cNvPr>
          <p:cNvSpPr txBox="1"/>
          <p:nvPr/>
        </p:nvSpPr>
        <p:spPr>
          <a:xfrm>
            <a:off x="4710112" y="3257550"/>
            <a:ext cx="3190875" cy="1107996"/>
          </a:xfrm>
          <a:prstGeom prst="rect">
            <a:avLst/>
          </a:prstGeom>
          <a:noFill/>
        </p:spPr>
        <p:txBody>
          <a:bodyPr wrap="square" rtlCol="0">
            <a:spAutoFit/>
          </a:bodyPr>
          <a:lstStyle/>
          <a:p>
            <a:pPr algn="ctr"/>
            <a:r>
              <a:rPr lang="en-US" sz="2400" b="1" dirty="0">
                <a:effectLst/>
                <a:latin typeface="Franklin Gothic Medium Cond" panose="020B0606030402020204" pitchFamily="34" charset="0"/>
              </a:rPr>
              <a:t>Years of experience had negative values     </a:t>
            </a:r>
            <a:endParaRPr lang="en-US" sz="2400" dirty="0"/>
          </a:p>
          <a:p>
            <a:endParaRPr lang="en-US" dirty="0"/>
          </a:p>
        </p:txBody>
      </p:sp>
      <p:sp>
        <p:nvSpPr>
          <p:cNvPr id="7" name="TextBox 6">
            <a:extLst>
              <a:ext uri="{FF2B5EF4-FFF2-40B4-BE49-F238E27FC236}">
                <a16:creationId xmlns:a16="http://schemas.microsoft.com/office/drawing/2014/main" id="{BA227F67-6ACA-4974-8DD4-CE2CD40C7C42}"/>
              </a:ext>
            </a:extLst>
          </p:cNvPr>
          <p:cNvSpPr txBox="1"/>
          <p:nvPr/>
        </p:nvSpPr>
        <p:spPr>
          <a:xfrm>
            <a:off x="8934450" y="3277284"/>
            <a:ext cx="2595561" cy="1107996"/>
          </a:xfrm>
          <a:prstGeom prst="rect">
            <a:avLst/>
          </a:prstGeom>
          <a:noFill/>
        </p:spPr>
        <p:txBody>
          <a:bodyPr wrap="square" rtlCol="0">
            <a:spAutoFit/>
          </a:bodyPr>
          <a:lstStyle/>
          <a:p>
            <a:pPr lvl="0" algn="ctr"/>
            <a:r>
              <a:rPr lang="en-US" sz="2400" b="1" dirty="0">
                <a:effectLst/>
                <a:latin typeface="Franklin Gothic Medium Cond" panose="020B0606030402020204" pitchFamily="34" charset="0"/>
              </a:rPr>
              <a:t>Absolute values were taken</a:t>
            </a:r>
            <a:endParaRPr lang="en-US" sz="2400" dirty="0"/>
          </a:p>
          <a:p>
            <a:endParaRPr lang="en-US" dirty="0"/>
          </a:p>
        </p:txBody>
      </p:sp>
      <p:sp>
        <p:nvSpPr>
          <p:cNvPr id="8" name="TextBox 7">
            <a:extLst>
              <a:ext uri="{FF2B5EF4-FFF2-40B4-BE49-F238E27FC236}">
                <a16:creationId xmlns:a16="http://schemas.microsoft.com/office/drawing/2014/main" id="{8A720EF4-E976-4D30-A1FC-4E7C42CFD2C3}"/>
              </a:ext>
            </a:extLst>
          </p:cNvPr>
          <p:cNvSpPr txBox="1"/>
          <p:nvPr/>
        </p:nvSpPr>
        <p:spPr>
          <a:xfrm>
            <a:off x="8949561" y="4981516"/>
            <a:ext cx="2681652" cy="1107996"/>
          </a:xfrm>
          <a:prstGeom prst="rect">
            <a:avLst/>
          </a:prstGeom>
          <a:noFill/>
        </p:spPr>
        <p:txBody>
          <a:bodyPr wrap="square" rtlCol="0">
            <a:spAutoFit/>
          </a:bodyPr>
          <a:lstStyle/>
          <a:p>
            <a:pPr lvl="0" algn="ctr"/>
            <a:r>
              <a:rPr lang="en-US" sz="2400" b="1" dirty="0">
                <a:latin typeface="Franklin Gothic Medium Cond" panose="020B0606030402020204" pitchFamily="34" charset="0"/>
              </a:rPr>
              <a:t>Converted to “category” type </a:t>
            </a:r>
          </a:p>
          <a:p>
            <a:endParaRPr lang="en-US" dirty="0"/>
          </a:p>
        </p:txBody>
      </p:sp>
      <p:sp>
        <p:nvSpPr>
          <p:cNvPr id="9" name="TextBox 8">
            <a:extLst>
              <a:ext uri="{FF2B5EF4-FFF2-40B4-BE49-F238E27FC236}">
                <a16:creationId xmlns:a16="http://schemas.microsoft.com/office/drawing/2014/main" id="{C6E91DD0-C58C-4101-9B32-4FBCF90360C8}"/>
              </a:ext>
            </a:extLst>
          </p:cNvPr>
          <p:cNvSpPr txBox="1"/>
          <p:nvPr/>
        </p:nvSpPr>
        <p:spPr>
          <a:xfrm>
            <a:off x="4710112" y="4810829"/>
            <a:ext cx="2347393" cy="1323439"/>
          </a:xfrm>
          <a:prstGeom prst="rect">
            <a:avLst/>
          </a:prstGeom>
          <a:noFill/>
        </p:spPr>
        <p:txBody>
          <a:bodyPr wrap="square" rtlCol="0">
            <a:spAutoFit/>
          </a:bodyPr>
          <a:lstStyle/>
          <a:p>
            <a:pPr lvl="0"/>
            <a:r>
              <a:rPr lang="en-US" sz="2000" b="1" dirty="0">
                <a:latin typeface="Franklin Gothic Medium Cond" panose="020B0606030402020204" pitchFamily="34" charset="0"/>
              </a:rPr>
              <a:t>Family</a:t>
            </a:r>
          </a:p>
          <a:p>
            <a:pPr lvl="0"/>
            <a:r>
              <a:rPr lang="en-US" sz="2000" b="1" dirty="0">
                <a:latin typeface="Franklin Gothic Medium Cond" panose="020B0606030402020204" pitchFamily="34" charset="0"/>
              </a:rPr>
              <a:t>Education</a:t>
            </a:r>
          </a:p>
          <a:p>
            <a:pPr lvl="0"/>
            <a:r>
              <a:rPr lang="en-US" sz="2000" b="1" dirty="0">
                <a:latin typeface="Franklin Gothic Medium Cond" panose="020B0606030402020204" pitchFamily="34" charset="0"/>
              </a:rPr>
              <a:t>Securities Account</a:t>
            </a:r>
          </a:p>
          <a:p>
            <a:pPr lvl="0"/>
            <a:r>
              <a:rPr lang="en-US" sz="2000" b="1" dirty="0">
                <a:latin typeface="Franklin Gothic Medium Cond" panose="020B0606030402020204" pitchFamily="34" charset="0"/>
              </a:rPr>
              <a:t>CD Account</a:t>
            </a:r>
          </a:p>
        </p:txBody>
      </p:sp>
      <p:sp>
        <p:nvSpPr>
          <p:cNvPr id="10" name="TextBox 9">
            <a:extLst>
              <a:ext uri="{FF2B5EF4-FFF2-40B4-BE49-F238E27FC236}">
                <a16:creationId xmlns:a16="http://schemas.microsoft.com/office/drawing/2014/main" id="{4E07591B-5552-45F3-BCC4-EA47830836BA}"/>
              </a:ext>
            </a:extLst>
          </p:cNvPr>
          <p:cNvSpPr txBox="1"/>
          <p:nvPr/>
        </p:nvSpPr>
        <p:spPr>
          <a:xfrm>
            <a:off x="6684009" y="4809382"/>
            <a:ext cx="1602741" cy="1323439"/>
          </a:xfrm>
          <a:prstGeom prst="rect">
            <a:avLst/>
          </a:prstGeom>
          <a:noFill/>
        </p:spPr>
        <p:txBody>
          <a:bodyPr wrap="square" rtlCol="0">
            <a:spAutoFit/>
          </a:bodyPr>
          <a:lstStyle/>
          <a:p>
            <a:pPr lvl="0"/>
            <a:r>
              <a:rPr lang="en-US" sz="2000" b="1" dirty="0">
                <a:latin typeface="Franklin Gothic Medium Cond" panose="020B0606030402020204" pitchFamily="34" charset="0"/>
              </a:rPr>
              <a:t>Zip Code</a:t>
            </a:r>
          </a:p>
          <a:p>
            <a:pPr lvl="0"/>
            <a:r>
              <a:rPr lang="en-US" sz="2000" b="1" dirty="0">
                <a:latin typeface="Franklin Gothic Medium Cond" panose="020B0606030402020204" pitchFamily="34" charset="0"/>
              </a:rPr>
              <a:t>Online</a:t>
            </a:r>
          </a:p>
          <a:p>
            <a:pPr lvl="0"/>
            <a:r>
              <a:rPr lang="en-US" sz="2000" b="1" dirty="0" err="1">
                <a:latin typeface="Franklin Gothic Medium Cond" panose="020B0606030402020204" pitchFamily="34" charset="0"/>
              </a:rPr>
              <a:t>CreditCard</a:t>
            </a:r>
            <a:endParaRPr lang="en-US" sz="2000" b="1" dirty="0">
              <a:latin typeface="Franklin Gothic Medium Cond" panose="020B0606030402020204" pitchFamily="34" charset="0"/>
            </a:endParaRPr>
          </a:p>
          <a:p>
            <a:pPr lvl="0"/>
            <a:r>
              <a:rPr lang="en-US" sz="2000" b="1" dirty="0">
                <a:latin typeface="Franklin Gothic Medium Cond" panose="020B0606030402020204" pitchFamily="34" charset="0"/>
              </a:rPr>
              <a:t>Personal Loan</a:t>
            </a:r>
            <a:endParaRPr lang="en-US" sz="1600" dirty="0"/>
          </a:p>
        </p:txBody>
      </p:sp>
      <p:sp>
        <p:nvSpPr>
          <p:cNvPr id="11" name="Arrow: Right 10">
            <a:extLst>
              <a:ext uri="{FF2B5EF4-FFF2-40B4-BE49-F238E27FC236}">
                <a16:creationId xmlns:a16="http://schemas.microsoft.com/office/drawing/2014/main" id="{B3B3FCB3-39FE-4F9B-85C0-7489C07DD819}"/>
              </a:ext>
            </a:extLst>
          </p:cNvPr>
          <p:cNvSpPr/>
          <p:nvPr/>
        </p:nvSpPr>
        <p:spPr>
          <a:xfrm>
            <a:off x="8091170" y="3525971"/>
            <a:ext cx="738505" cy="4095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564856"/>
      </p:ext>
    </p:extLst>
  </p:cSld>
  <p:clrMapOvr>
    <a:masterClrMapping/>
  </p:clrMapOvr>
</p:sld>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3_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2311</TotalTime>
  <Words>1726</Words>
  <Application>Microsoft Office PowerPoint</Application>
  <PresentationFormat>Widescreen</PresentationFormat>
  <Paragraphs>212</Paragraphs>
  <Slides>31</Slides>
  <Notes>1</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31</vt:i4>
      </vt:variant>
    </vt:vector>
  </HeadingPairs>
  <TitlesOfParts>
    <vt:vector size="48" baseType="lpstr">
      <vt:lpstr>Agency FB</vt:lpstr>
      <vt:lpstr>Arial</vt:lpstr>
      <vt:lpstr>Arial Rounded MT Bold</vt:lpstr>
      <vt:lpstr>Calibri</vt:lpstr>
      <vt:lpstr>Franklin Gothic Book</vt:lpstr>
      <vt:lpstr>Franklin Gothic Demi</vt:lpstr>
      <vt:lpstr>Franklin Gothic Medium Cond</vt:lpstr>
      <vt:lpstr>Gill Sans MT</vt:lpstr>
      <vt:lpstr>Nirmala UI</vt:lpstr>
      <vt:lpstr>Sitka Text</vt:lpstr>
      <vt:lpstr>STLiti</vt:lpstr>
      <vt:lpstr>Times New Roman</vt:lpstr>
      <vt:lpstr>Trebuchet MS</vt:lpstr>
      <vt:lpstr>Wingdings</vt:lpstr>
      <vt:lpstr>Wingdings 3</vt:lpstr>
      <vt:lpstr>1_Facet</vt:lpstr>
      <vt:lpstr>3_Facet</vt:lpstr>
      <vt:lpstr>DESCRIPTIVE ANALYSIS OF THE  PERSONAL LOAN MODELING DATASET</vt:lpstr>
      <vt:lpstr>PowerPoint Presentation</vt:lpstr>
      <vt:lpstr>Content….</vt:lpstr>
      <vt:lpstr>1.An introduction to the question…..</vt:lpstr>
      <vt:lpstr>Objectives</vt:lpstr>
      <vt:lpstr>2.About the dataset</vt:lpstr>
      <vt:lpstr>Variables</vt:lpstr>
      <vt:lpstr>3. Methodology</vt:lpstr>
      <vt:lpstr>Data Cleaning</vt:lpstr>
      <vt:lpstr>4.EXPLANATORY ANALYSIS  </vt:lpstr>
      <vt:lpstr>Personal Loan</vt:lpstr>
      <vt:lpstr>Location </vt:lpstr>
      <vt:lpstr>Income </vt:lpstr>
      <vt:lpstr>PowerPoint Presentation</vt:lpstr>
      <vt:lpstr>Family size</vt:lpstr>
      <vt:lpstr>Education</vt:lpstr>
      <vt:lpstr>Credit Card Spending</vt:lpstr>
      <vt:lpstr>PowerPoint Presentation</vt:lpstr>
      <vt:lpstr>Certificate of Deposit Account</vt:lpstr>
      <vt:lpstr>PowerPoint Presentation</vt:lpstr>
      <vt:lpstr> Online</vt:lpstr>
      <vt:lpstr>Age </vt:lpstr>
      <vt:lpstr>PowerPoint Presentation</vt:lpstr>
      <vt:lpstr>Mortgage </vt:lpstr>
      <vt:lpstr>Suggestions for Advanced Analysis </vt:lpstr>
      <vt:lpstr>PowerPoint Presentation</vt:lpstr>
      <vt:lpstr>PowerPoint Presentation</vt:lpstr>
      <vt:lpstr>PowerPoint Presentation</vt:lpstr>
      <vt:lpstr>References</vt:lpstr>
      <vt:lpstr>Thank You!</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ANALYSIS OF THE Personal Loan Modeling</dc:title>
  <dc:creator>Saumya Hansanie;Asel Indula;Dhanushka Sanjeewa</dc:creator>
  <cp:lastModifiedBy>Asel Indula</cp:lastModifiedBy>
  <cp:revision>121</cp:revision>
  <dcterms:created xsi:type="dcterms:W3CDTF">2021-06-24T12:20:01Z</dcterms:created>
  <dcterms:modified xsi:type="dcterms:W3CDTF">2021-07-26T12:40:35Z</dcterms:modified>
</cp:coreProperties>
</file>